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3" r:id="rId4"/>
    <p:sldId id="264" r:id="rId5"/>
    <p:sldId id="265" r:id="rId6"/>
    <p:sldId id="257" r:id="rId7"/>
    <p:sldId id="261" r:id="rId8"/>
    <p:sldId id="267" r:id="rId9"/>
    <p:sldId id="260" r:id="rId10"/>
    <p:sldId id="266" r:id="rId11"/>
    <p:sldId id="262" r:id="rId12"/>
    <p:sldId id="269"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60"/>
  </p:normalViewPr>
  <p:slideViewPr>
    <p:cSldViewPr>
      <p:cViewPr varScale="1">
        <p:scale>
          <a:sx n="62" d="100"/>
          <a:sy n="62" d="100"/>
        </p:scale>
        <p:origin x="-250" y="-86"/>
      </p:cViewPr>
      <p:guideLst>
        <p:guide orient="horz" pos="2160"/>
        <p:guide pos="2880"/>
      </p:guideLst>
    </p:cSldViewPr>
  </p:slideViewPr>
  <p:notesTextViewPr>
    <p:cViewPr>
      <p:scale>
        <a:sx n="1" d="1"/>
        <a:sy n="1" d="1"/>
      </p:scale>
      <p:origin x="0" y="3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ichard%20Eastman\Documents\SB%20Airport\SBD%20Aircraft%20Activity%20through%20November%202015_R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20"/>
      <c:rAngAx val="0"/>
      <c:perspective val="30"/>
    </c:view3D>
    <c:floor>
      <c:thickness val="0"/>
    </c:floor>
    <c:sideWall>
      <c:thickness val="0"/>
    </c:sideWall>
    <c:backWall>
      <c:thickness val="0"/>
    </c:backWall>
    <c:plotArea>
      <c:layout>
        <c:manualLayout>
          <c:layoutTarget val="inner"/>
          <c:xMode val="edge"/>
          <c:yMode val="edge"/>
          <c:x val="7.5909082793222282E-2"/>
          <c:y val="0.11218698446839477"/>
          <c:w val="0.81917146071026836"/>
          <c:h val="0.75218952413556994"/>
        </c:manualLayout>
      </c:layout>
      <c:bar3DChart>
        <c:barDir val="col"/>
        <c:grouping val="clustered"/>
        <c:varyColors val="0"/>
        <c:ser>
          <c:idx val="3"/>
          <c:order val="0"/>
          <c:tx>
            <c:v>2015</c:v>
          </c:tx>
          <c:spPr>
            <a:solidFill>
              <a:schemeClr val="accent2">
                <a:lumMod val="75000"/>
              </a:schemeClr>
            </a:solidFill>
          </c:spPr>
          <c:invertIfNegative val="0"/>
          <c:cat>
            <c:strRef>
              <c:f>'2015'!$A$4:$A$15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'2015'!$O$4:$O$15</c:f>
              <c:numCache>
                <c:formatCode>General</c:formatCode>
                <c:ptCount val="12"/>
                <c:pt idx="0">
                  <c:v>2664</c:v>
                </c:pt>
                <c:pt idx="1">
                  <c:v>2540</c:v>
                </c:pt>
                <c:pt idx="2">
                  <c:v>3355</c:v>
                </c:pt>
                <c:pt idx="3">
                  <c:v>2904</c:v>
                </c:pt>
                <c:pt idx="4">
                  <c:v>3312</c:v>
                </c:pt>
                <c:pt idx="5">
                  <c:v>3929</c:v>
                </c:pt>
                <c:pt idx="6">
                  <c:v>4054</c:v>
                </c:pt>
                <c:pt idx="7">
                  <c:v>3971</c:v>
                </c:pt>
                <c:pt idx="8">
                  <c:v>2765</c:v>
                </c:pt>
                <c:pt idx="9">
                  <c:v>3208</c:v>
                </c:pt>
                <c:pt idx="10">
                  <c:v>3839</c:v>
                </c:pt>
                <c:pt idx="11">
                  <c:v>0</c:v>
                </c:pt>
              </c:numCache>
            </c:numRef>
          </c:val>
        </c:ser>
        <c:ser>
          <c:idx val="0"/>
          <c:order val="1"/>
          <c:tx>
            <c:v>2015</c:v>
          </c:tx>
          <c:spPr>
            <a:solidFill>
              <a:schemeClr val="accent1">
                <a:lumMod val="40000"/>
                <a:lumOff val="60000"/>
              </a:schemeClr>
            </a:solidFill>
            <a:ln w="50800">
              <a:solidFill>
                <a:srgbClr val="C00000"/>
              </a:solidFill>
            </a:ln>
          </c:spPr>
          <c:invertIfNegative val="0"/>
          <c:cat>
            <c:strRef>
              <c:f>'2015'!$A$4:$A$15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'2015'!$R$4:$R$15</c:f>
              <c:numCache>
                <c:formatCode>General</c:formatCode>
                <c:ptCount val="12"/>
                <c:pt idx="0">
                  <c:v>3386</c:v>
                </c:pt>
                <c:pt idx="1">
                  <c:v>3236</c:v>
                </c:pt>
                <c:pt idx="2">
                  <c:v>4127</c:v>
                </c:pt>
                <c:pt idx="3">
                  <c:v>3632</c:v>
                </c:pt>
                <c:pt idx="4">
                  <c:v>4049</c:v>
                </c:pt>
                <c:pt idx="5">
                  <c:v>4547</c:v>
                </c:pt>
                <c:pt idx="6">
                  <c:v>4746</c:v>
                </c:pt>
                <c:pt idx="7">
                  <c:v>4615</c:v>
                </c:pt>
                <c:pt idx="8">
                  <c:v>3440</c:v>
                </c:pt>
                <c:pt idx="9">
                  <c:v>3991</c:v>
                </c:pt>
                <c:pt idx="10">
                  <c:v>4597</c:v>
                </c:pt>
                <c:pt idx="11">
                  <c:v>0</c:v>
                </c:pt>
              </c:numCache>
            </c:numRef>
          </c:val>
        </c:ser>
        <c:dLbls>
          <c:showLegendKey val="0"/>
          <c:showVal val="0"/>
          <c:showCatName val="0"/>
          <c:showSerName val="0"/>
          <c:showPercent val="0"/>
          <c:showBubbleSize val="0"/>
        </c:dLbls>
        <c:gapWidth val="150"/>
        <c:shape val="cylinder"/>
        <c:axId val="146469632"/>
        <c:axId val="146471168"/>
        <c:axId val="0"/>
      </c:bar3DChart>
      <c:catAx>
        <c:axId val="146469632"/>
        <c:scaling>
          <c:orientation val="minMax"/>
        </c:scaling>
        <c:delete val="0"/>
        <c:axPos val="b"/>
        <c:majorTickMark val="out"/>
        <c:minorTickMark val="none"/>
        <c:tickLblPos val="nextTo"/>
        <c:txPr>
          <a:bodyPr/>
          <a:lstStyle/>
          <a:p>
            <a:pPr>
              <a:defRPr b="1"/>
            </a:pPr>
            <a:endParaRPr lang="en-US"/>
          </a:p>
        </c:txPr>
        <c:crossAx val="146471168"/>
        <c:crosses val="autoZero"/>
        <c:auto val="0"/>
        <c:lblAlgn val="ctr"/>
        <c:lblOffset val="100"/>
        <c:noMultiLvlLbl val="0"/>
      </c:catAx>
      <c:valAx>
        <c:axId val="146471168"/>
        <c:scaling>
          <c:orientation val="minMax"/>
        </c:scaling>
        <c:delete val="0"/>
        <c:axPos val="l"/>
        <c:majorGridlines/>
        <c:numFmt formatCode="General" sourceLinked="1"/>
        <c:majorTickMark val="out"/>
        <c:minorTickMark val="none"/>
        <c:tickLblPos val="nextTo"/>
        <c:crossAx val="146469632"/>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87242151873872964"/>
          <c:y val="0.22376957662900832"/>
          <c:w val="6.7764858831898533E-2"/>
          <c:h val="0.16370094456755779"/>
        </c:manualLayout>
      </c:layout>
      <c:overlay val="0"/>
      <c:spPr>
        <a:ln w="25400" cmpd="sng">
          <a:solidFill>
            <a:schemeClr val="tx1"/>
          </a:solidFill>
          <a:prstDash val="solid"/>
        </a:ln>
        <a:effectLst/>
      </c:spPr>
    </c:legend>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0.18272</cdr:x>
      <cdr:y>0.02153</cdr:y>
    </cdr:from>
    <cdr:to>
      <cdr:x>0.90793</cdr:x>
      <cdr:y>0.07632</cdr:y>
    </cdr:to>
    <cdr:sp macro="" textlink="">
      <cdr:nvSpPr>
        <cdr:cNvPr id="2" name="TextBox 1"/>
        <cdr:cNvSpPr txBox="1"/>
      </cdr:nvSpPr>
      <cdr:spPr>
        <a:xfrm xmlns:a="http://schemas.openxmlformats.org/drawingml/2006/main">
          <a:off x="1228726" y="104775"/>
          <a:ext cx="48768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baseline="0"/>
            <a:t>                             Monthly SBD Tower Activity </a:t>
          </a:r>
          <a:endParaRPr lang="en-US" sz="15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03C9600-1C47-4C28-9021-C7A1CC2C397A}" type="datetimeFigureOut">
              <a:rPr lang="en-US" smtClean="0"/>
              <a:t>12/9/2015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D2BA5C4-E5E1-41BC-90C8-EA5B19DF6D2B}" type="slidenum">
              <a:rPr lang="en-US" smtClean="0"/>
              <a:t>‹#›</a:t>
            </a:fld>
            <a:endParaRPr lang="en-US"/>
          </a:p>
        </p:txBody>
      </p:sp>
    </p:spTree>
    <p:extLst>
      <p:ext uri="{BB962C8B-B14F-4D97-AF65-F5344CB8AC3E}">
        <p14:creationId xmlns:p14="http://schemas.microsoft.com/office/powerpoint/2010/main" val="114378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 This is a “Google” snapshot of San Bernardino International Airport. San Bernardino is the only airport in the Los Angeles Basin with a control tower – that does not also have radar.  KSBD is home for the U.S. Forest Services Western Regional Large  Air Tanker fire operations and the San Bernardino County Sheriff’s air squadron.   KSBD needs radar.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1</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10: [Talk to paragraph on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10</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11: [Talk to bullet points on the Slide]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11</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02" eaLnBrk="0" hangingPunct="0">
              <a:defRPr sz="2000" b="1">
                <a:solidFill>
                  <a:srgbClr val="993300"/>
                </a:solidFill>
                <a:latin typeface="Times New Roman" pitchFamily="18" charset="0"/>
                <a:cs typeface="Arial" charset="0"/>
              </a:defRPr>
            </a:lvl1pPr>
            <a:lvl2pPr marL="742883" indent="-285725" defTabSz="966702" eaLnBrk="0" hangingPunct="0">
              <a:defRPr sz="2000" b="1">
                <a:solidFill>
                  <a:srgbClr val="993300"/>
                </a:solidFill>
                <a:latin typeface="Times New Roman" pitchFamily="18" charset="0"/>
                <a:cs typeface="Arial" charset="0"/>
              </a:defRPr>
            </a:lvl2pPr>
            <a:lvl3pPr marL="1142898" indent="-228580" defTabSz="966702" eaLnBrk="0" hangingPunct="0">
              <a:defRPr sz="2000" b="1">
                <a:solidFill>
                  <a:srgbClr val="993300"/>
                </a:solidFill>
                <a:latin typeface="Times New Roman" pitchFamily="18" charset="0"/>
                <a:cs typeface="Arial" charset="0"/>
              </a:defRPr>
            </a:lvl3pPr>
            <a:lvl4pPr marL="1600057" indent="-228580" defTabSz="966702" eaLnBrk="0" hangingPunct="0">
              <a:defRPr sz="2000" b="1">
                <a:solidFill>
                  <a:srgbClr val="993300"/>
                </a:solidFill>
                <a:latin typeface="Times New Roman" pitchFamily="18" charset="0"/>
                <a:cs typeface="Arial" charset="0"/>
              </a:defRPr>
            </a:lvl4pPr>
            <a:lvl5pPr marL="2057217" indent="-228580" defTabSz="966702" eaLnBrk="0" hangingPunct="0">
              <a:defRPr sz="2000" b="1">
                <a:solidFill>
                  <a:srgbClr val="993300"/>
                </a:solidFill>
                <a:latin typeface="Times New Roman" pitchFamily="18" charset="0"/>
                <a:cs typeface="Arial" charset="0"/>
              </a:defRPr>
            </a:lvl5pPr>
            <a:lvl6pPr marL="2514376" indent="-228580" defTabSz="966702"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6pPr>
            <a:lvl7pPr marL="2971536" indent="-228580" defTabSz="966702"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7pPr>
            <a:lvl8pPr marL="3428694" indent="-228580" defTabSz="966702"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8pPr>
            <a:lvl9pPr marL="3885854" indent="-228580" defTabSz="966702"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9pPr>
          </a:lstStyle>
          <a:p>
            <a:pPr eaLnBrk="1" hangingPunct="1"/>
            <a:fld id="{A333FEEA-D940-45EA-B248-4F507510BB88}" type="slidenum">
              <a:rPr lang="en-US" altLang="en-US" sz="1300" b="0">
                <a:solidFill>
                  <a:schemeClr val="tx1"/>
                </a:solidFill>
              </a:rPr>
              <a:pPr eaLnBrk="1" hangingPunct="1"/>
              <a:t>12</a:t>
            </a:fld>
            <a:endParaRPr lang="en-US" altLang="en-US" sz="1300" b="0">
              <a:solidFill>
                <a:schemeClr val="tx1"/>
              </a:solidFill>
            </a:endParaRPr>
          </a:p>
        </p:txBody>
      </p:sp>
      <p:sp>
        <p:nvSpPr>
          <p:cNvPr id="20483" name="Rectangle 2"/>
          <p:cNvSpPr>
            <a:spLocks noGrp="1" noRot="1" noChangeAspect="1" noChangeArrowheads="1" noTextEdit="1"/>
          </p:cNvSpPr>
          <p:nvPr>
            <p:ph type="sldImg"/>
          </p:nvPr>
        </p:nvSpPr>
        <p:spPr>
          <a:xfrm>
            <a:off x="1257300" y="720725"/>
            <a:ext cx="4802188" cy="3600450"/>
          </a:xfrm>
          <a:ln w="12700" cap="flat">
            <a:solidFill>
              <a:schemeClr val="tx1"/>
            </a:solidFill>
          </a:ln>
        </p:spPr>
      </p:sp>
      <p:sp>
        <p:nvSpPr>
          <p:cNvPr id="20484" name="Rectangle 3"/>
          <p:cNvSpPr>
            <a:spLocks noGrp="1" noChangeArrowheads="1"/>
          </p:cNvSpPr>
          <p:nvPr>
            <p:ph type="body" idx="1"/>
          </p:nvPr>
        </p:nvSpPr>
        <p:spPr>
          <a:xfrm>
            <a:off x="974726" y="4560889"/>
            <a:ext cx="5365750" cy="4319587"/>
          </a:xfrm>
          <a:noFill/>
        </p:spPr>
        <p:txBody>
          <a:bodyPr lIns="97315" tIns="48658" rIns="97315" bIns="48658"/>
          <a:lstStyle/>
          <a:p>
            <a:r>
              <a:rPr lang="en-US" sz="1200" kern="1200" dirty="0" smtClean="0">
                <a:solidFill>
                  <a:schemeClr val="tx1"/>
                </a:solidFill>
                <a:effectLst/>
                <a:latin typeface="+mn-lt"/>
                <a:ea typeface="+mn-ea"/>
                <a:cs typeface="+mn-cs"/>
              </a:rPr>
              <a:t>Slide 12: I hope you now understand why there is a very real need for radar at the San Bernardino International Airport. With supportive funding from the Airport Authority, there should be no reason to delay further. </a:t>
            </a:r>
          </a:p>
          <a:p>
            <a:r>
              <a:rPr lang="en-US" sz="1200" kern="1200" smtClean="0">
                <a:solidFill>
                  <a:schemeClr val="tx1"/>
                </a:solidFill>
                <a:effectLst/>
                <a:latin typeface="+mn-lt"/>
                <a:ea typeface="+mn-ea"/>
                <a:cs typeface="+mn-cs"/>
              </a:rPr>
              <a:t>Thank you for your time.  </a:t>
            </a:r>
            <a:endParaRPr lang="en-US" sz="1200" kern="120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2: Here is a snapshot picture of the Itinerate and Local operations at the airport in 2015 (except December). The arrow points to the total operations -- 36,541.  But that’s not the whole story as you’ll see in the next few slides.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2</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3: This graph depicts the past four years of growth at San Bernardino International. The maroon bars depict 2015. Note the continued and increasingly disproportionate growth (i.e. how far the maroon bars exceed previous months)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3</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4: In slide 2, I noted “there’s more.”  This set of numbers depicts the number of known “over flights” through the San Bernardino airspace by month – on the left.  These are aircraft that transited through the airspace but did not land or takeoff.  The center column represents the total number of tower contacts with aircraft in their airspace.  The arrow points to 44,366 separate aircraft interactions.  NOTE to the right of the arrow – these “over flights” represented 18% of the tower operator’s activity!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4</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5: This depicts the over flights month by month in 2015 – and you can see that it is a fairly consistent pattern month after month – ranging from 14% to over 22% in some months.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5</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6: This is the KSBD area captured from the Los Angeles Flyway Chart (on the back of the TAC).  </a:t>
            </a:r>
          </a:p>
          <a:p>
            <a:r>
              <a:rPr lang="en-US" sz="1200" kern="1200" dirty="0" smtClean="0">
                <a:solidFill>
                  <a:schemeClr val="tx1"/>
                </a:solidFill>
                <a:effectLst/>
                <a:latin typeface="+mn-lt"/>
                <a:ea typeface="+mn-ea"/>
                <a:cs typeface="+mn-cs"/>
              </a:rPr>
              <a:t>[First Blue Arrow] This is KSBD.  Note the irregular shape of the Class D airspace – 5 mile circular on the west and south and 2 miles flat on the north and east. Why the FAA does things like this is sometimes confusing – but I’ll discuss some of the logic in the next slide.  What’s important about this slide is … </a:t>
            </a:r>
          </a:p>
          <a:p>
            <a:r>
              <a:rPr lang="en-US" sz="1200" kern="1200" dirty="0" smtClean="0">
                <a:solidFill>
                  <a:schemeClr val="tx1"/>
                </a:solidFill>
                <a:effectLst/>
                <a:latin typeface="+mn-lt"/>
                <a:ea typeface="+mn-ea"/>
                <a:cs typeface="+mn-cs"/>
              </a:rPr>
              <a:t>[Second Blue Arrow] This is the Ontario Class C airspace.  Note that eastern edge of the 2700’ umbrella literally abuts the western edge of the KSBD airspace. </a:t>
            </a:r>
          </a:p>
          <a:p>
            <a:r>
              <a:rPr lang="en-US" sz="1200" kern="1200" dirty="0" smtClean="0">
                <a:solidFill>
                  <a:schemeClr val="tx1"/>
                </a:solidFill>
                <a:effectLst/>
                <a:latin typeface="+mn-lt"/>
                <a:ea typeface="+mn-ea"/>
                <a:cs typeface="+mn-cs"/>
              </a:rPr>
              <a:t>[Third Blue Arrow] This is the March Air Force Base Class C Airspace.  It goes to the surface. March has recently become a multi-use facility; and now serves both military and general aviation aircraft as well (mostly business and charter jets).  </a:t>
            </a:r>
          </a:p>
          <a:p>
            <a:r>
              <a:rPr lang="en-US" sz="1200" kern="1200" dirty="0" smtClean="0">
                <a:solidFill>
                  <a:schemeClr val="tx1"/>
                </a:solidFill>
                <a:effectLst/>
                <a:latin typeface="+mn-lt"/>
                <a:ea typeface="+mn-ea"/>
                <a:cs typeface="+mn-cs"/>
              </a:rPr>
              <a:t>[Forth Blue Arrow] This is the Paradise VOR.  It is the primary navigation aide in the Inland Empire. San Bernardino, Chino, Corona, Riverside, and Ontario all have instrument approaches that use Paradise as a primary fix. Note also the various suggested traffic flows at flight levels above the surrounding Class C airspace.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6</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7: This is a fairly complex slide. [White Arrows] The white arrows at the top point to the mountains that surround the eastern edge of the Los Angeles Basin – rising to between 6000’ and 8500’ in this part of the Basin. [First Blue Arrow]  San Bernardino sits at the crux of a number of conflicting airspace problems.  </a:t>
            </a:r>
          </a:p>
          <a:p>
            <a:r>
              <a:rPr lang="en-US" sz="1200" kern="1200" dirty="0" smtClean="0">
                <a:solidFill>
                  <a:schemeClr val="tx1"/>
                </a:solidFill>
                <a:effectLst/>
                <a:latin typeface="+mn-lt"/>
                <a:ea typeface="+mn-ea"/>
                <a:cs typeface="+mn-cs"/>
              </a:rPr>
              <a:t>The mountains, combined with the [Second Blue Arrow] Ontario Class C airspace and the [Third Blue Arrow] March Class C airspace – with the further nesting of the Riverside Class D airspace filling the southeast corner of the Ontario umbrella -- force VFR traffic flying in the eastern end of the Los Angeles Basin into distorted travel patterns. </a:t>
            </a:r>
          </a:p>
          <a:p>
            <a:r>
              <a:rPr lang="en-US" sz="1200" kern="1200" dirty="0" smtClean="0">
                <a:solidFill>
                  <a:schemeClr val="tx1"/>
                </a:solidFill>
                <a:effectLst/>
                <a:latin typeface="+mn-lt"/>
                <a:ea typeface="+mn-ea"/>
                <a:cs typeface="+mn-cs"/>
              </a:rPr>
              <a:t>[First Red Arrow]  For starters, VFR traffic flying not able or not wanting to talk to air traffic control … are forced through a very narrow channel between the Riverside Class D airspace the March Class C airspace.  And even those that communicate with Riverside must generally remain east of the Ontario Class C umbrella.  </a:t>
            </a:r>
          </a:p>
          <a:p>
            <a:r>
              <a:rPr lang="en-US" sz="1200" kern="1200" dirty="0" smtClean="0">
                <a:solidFill>
                  <a:schemeClr val="tx1"/>
                </a:solidFill>
                <a:effectLst/>
                <a:latin typeface="+mn-lt"/>
                <a:ea typeface="+mn-ea"/>
                <a:cs typeface="+mn-cs"/>
              </a:rPr>
              <a:t>[Second Red Arrows] These red arrows depict the primary exit routes for VFR traffic out of the Los Angeles Basin. The red arrow on the left points indicates the primary route to the Cajon Pass (i.e. towards Las Vegas). The red arrow on the right indicates the primary route toward Banning Pass (i.e. towards Palm Springs and the Mexican border). </a:t>
            </a:r>
          </a:p>
          <a:p>
            <a:r>
              <a:rPr lang="en-US" sz="1200" kern="1200" dirty="0" smtClean="0">
                <a:solidFill>
                  <a:schemeClr val="tx1"/>
                </a:solidFill>
                <a:effectLst/>
                <a:latin typeface="+mn-lt"/>
                <a:ea typeface="+mn-ea"/>
                <a:cs typeface="+mn-cs"/>
              </a:rPr>
              <a:t>Keep in mind that each of these routes have major freeways as ground reference for pilots [point them out].  These freeways go these routes because they represent the lowest passes out of the Basin. Note that all three converge inside the San Bernardino Class D Airspace!</a:t>
            </a:r>
          </a:p>
          <a:p>
            <a:r>
              <a:rPr lang="en-US" sz="1200" kern="1200" dirty="0" smtClean="0">
                <a:solidFill>
                  <a:schemeClr val="tx1"/>
                </a:solidFill>
                <a:effectLst/>
                <a:latin typeface="+mn-lt"/>
                <a:ea typeface="+mn-ea"/>
                <a:cs typeface="+mn-cs"/>
              </a:rPr>
              <a:t>It is not possible to determine how many VFR flights transit along these routes departing or entering the LA Basin – and in so doing, pass through the San Bernardino Class D airspace. Without radar, tower personal are dependent on pilots reporting that they are transiting.  </a:t>
            </a:r>
          </a:p>
          <a:p>
            <a:r>
              <a:rPr lang="en-US" sz="1200" kern="1200" dirty="0" smtClean="0">
                <a:solidFill>
                  <a:schemeClr val="tx1"/>
                </a:solidFill>
                <a:effectLst/>
                <a:latin typeface="+mn-lt"/>
                <a:ea typeface="+mn-ea"/>
                <a:cs typeface="+mn-cs"/>
              </a:rPr>
              <a:t>And even this isn’t particularly reliable. I departed San Bernardino this past Thursday on a northwesterly heading … and was told that there was advised by the tower that there was news helicopter at 2000’ northwest.  I searched and searched … and finally found the helicopter in my direct line of flight at the altitude I’d reached at 3500’ (i.e. above the Class D airspace … hovering while covering a fire on the ground).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[Fourth Red Arrow]  This is Redlands Airport. Redlands Airport would fit within the Class D airspace of San Bernardino if the normal 5 mile circle were in place. KSBD’s airspace is limited to about 2 ½ miles … apparently to allow for the normal traffic pattern at Redlands. Redlands operates with its pattern(s) on the north side of the airport (i.e. right hand pattern for Runway 26 : left hand pattern for Runway 8). </a:t>
            </a:r>
          </a:p>
          <a:p>
            <a:r>
              <a:rPr lang="en-US" sz="1200" kern="1200" dirty="0" smtClean="0">
                <a:solidFill>
                  <a:schemeClr val="tx1"/>
                </a:solidFill>
                <a:effectLst/>
                <a:latin typeface="+mn-lt"/>
                <a:ea typeface="+mn-ea"/>
                <a:cs typeface="+mn-cs"/>
              </a:rPr>
              <a:t>San Bernardino operates its patterns on the south side of the airport (i.e. left hand pattern for Runway 24 and right pattern for Runway 6)</a:t>
            </a:r>
          </a:p>
          <a:p>
            <a:r>
              <a:rPr lang="en-US" sz="1200" kern="1200" dirty="0" smtClean="0">
                <a:solidFill>
                  <a:schemeClr val="tx1"/>
                </a:solidFill>
                <a:effectLst/>
                <a:latin typeface="+mn-lt"/>
                <a:ea typeface="+mn-ea"/>
                <a:cs typeface="+mn-cs"/>
              </a:rPr>
              <a:t>Now I have personally flown left base for Runway 24 and looked to my right to see, less than a mile away, a Cirrus aircraft on a cross-wind entry to Redlands Runway 26.  </a:t>
            </a:r>
          </a:p>
          <a:p>
            <a:r>
              <a:rPr lang="en-US" sz="1200" kern="1200" dirty="0" smtClean="0">
                <a:solidFill>
                  <a:schemeClr val="tx1"/>
                </a:solidFill>
                <a:effectLst/>
                <a:latin typeface="+mn-lt"/>
                <a:ea typeface="+mn-ea"/>
                <a:cs typeface="+mn-cs"/>
              </a:rPr>
              <a:t>Keeping in mind that Redlands has a high student pilot level of training … and San Bernardino has a high level of large and small jets and turbo props in its operational mix – this little corridor of airspace is an “accident waiting to happen.”  </a:t>
            </a:r>
          </a:p>
          <a:p>
            <a:r>
              <a:rPr lang="en-US" sz="1200" kern="1200" dirty="0" smtClean="0">
                <a:solidFill>
                  <a:schemeClr val="tx1"/>
                </a:solidFill>
                <a:effectLst/>
                <a:latin typeface="+mn-lt"/>
                <a:ea typeface="+mn-ea"/>
                <a:cs typeface="+mn-cs"/>
              </a:rPr>
              <a:t>A disproportionate number of major fires are in the mountains surrounding the LA Basin. When those fires are to the east … tanker aircraft come down off those mountain slopes directly to KSBD for rapid replenishment of fire retardant. </a:t>
            </a:r>
          </a:p>
          <a:p>
            <a:r>
              <a:rPr lang="en-US" sz="1200" kern="1200" dirty="0" smtClean="0">
                <a:solidFill>
                  <a:schemeClr val="tx1"/>
                </a:solidFill>
                <a:effectLst/>
                <a:latin typeface="+mn-lt"/>
                <a:ea typeface="+mn-ea"/>
                <a:cs typeface="+mn-cs"/>
              </a:rPr>
              <a:t>Keep in mind … this is all with the protection of radar.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7</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8: To add to the complexity of [First Blue Arrow] San Bernardino International Airport, as noted earlier, the San Bernardino County Sheriff’s Squadron is based here. During emergencies, Sheriff’s helicopters depart from the airport directions representing a clock – 360 degrees of departure routes – often at high speed. </a:t>
            </a:r>
          </a:p>
          <a:p>
            <a:r>
              <a:rPr lang="en-US" sz="1200" kern="1200" dirty="0" smtClean="0">
                <a:solidFill>
                  <a:schemeClr val="tx1"/>
                </a:solidFill>
                <a:effectLst/>
                <a:latin typeface="+mn-lt"/>
                <a:ea typeface="+mn-ea"/>
                <a:cs typeface="+mn-cs"/>
              </a:rPr>
              <a:t>To add further complexity [First Red Arrow], Loma Linda University has a Trauma One Level emergency Hospital with two helipads. It serves virtually all of the Inland Empire … as well as the desert communities on the other side of the mountains!  The helipads are inside the San Bernardino Class D airspace. Emergency helicopters arrive from all directions to the hospital. [Second Red Arrow] In addition to the Trauma One Level hospital in Loma Linda, the Arrowhead Regional Hospital serves as a Trauma Level Two emergency center. It is just west of the Class D airspace and also has two helipads.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8</a:t>
            </a:fld>
            <a:endParaRPr lang="en-US"/>
          </a:p>
        </p:txBody>
      </p:sp>
    </p:spTree>
    <p:extLst>
      <p:ext uri="{BB962C8B-B14F-4D97-AF65-F5344CB8AC3E}">
        <p14:creationId xmlns:p14="http://schemas.microsoft.com/office/powerpoint/2010/main" val="88463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9: Five years ago, the San Bernardino International Airport attempted to get an FAA radar feed for its tower. At that time, the FAA determined that there was not enough volume to warrant a radar feed. But a great deal has changed at San Bernardino in the past 5 years. [Talk to bullet points on the slide : Also note that Redlands says they have What’s Changes since last visited (5 Years Ago)</a:t>
            </a:r>
          </a:p>
          <a:p>
            <a:r>
              <a:rPr lang="en-US" sz="1200" kern="1200" dirty="0" smtClean="0">
                <a:solidFill>
                  <a:schemeClr val="tx1"/>
                </a:solidFill>
                <a:effectLst/>
                <a:latin typeface="+mn-lt"/>
                <a:ea typeface="+mn-ea"/>
                <a:cs typeface="+mn-cs"/>
              </a:rPr>
              <a:t>Note: Redlands “says” they have 32800 local and 11200 itinerant to equal 44000 VFR operations a year! There is no way to validate that number beyond that is what has been reported to the FAA as sourced from the </a:t>
            </a:r>
            <a:r>
              <a:rPr lang="en-US" sz="1200" kern="1200" dirty="0" err="1" smtClean="0">
                <a:solidFill>
                  <a:schemeClr val="tx1"/>
                </a:solidFill>
                <a:effectLst/>
                <a:latin typeface="+mn-lt"/>
                <a:ea typeface="+mn-ea"/>
                <a:cs typeface="+mn-cs"/>
              </a:rPr>
              <a:t>AirNav.Com</a:t>
            </a:r>
            <a:r>
              <a:rPr lang="en-US" sz="1200" kern="1200" dirty="0" smtClean="0">
                <a:solidFill>
                  <a:schemeClr val="tx1"/>
                </a:solidFill>
                <a:effectLst/>
                <a:latin typeface="+mn-lt"/>
                <a:ea typeface="+mn-ea"/>
                <a:cs typeface="+mn-cs"/>
              </a:rPr>
              <a:t> and other internet sources.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2BA5C4-E5E1-41BC-90C8-EA5B19DF6D2B}" type="slidenum">
              <a:rPr lang="en-US" smtClean="0"/>
              <a:t>9</a:t>
            </a:fld>
            <a:endParaRPr lang="en-US"/>
          </a:p>
        </p:txBody>
      </p:sp>
    </p:spTree>
    <p:extLst>
      <p:ext uri="{BB962C8B-B14F-4D97-AF65-F5344CB8AC3E}">
        <p14:creationId xmlns:p14="http://schemas.microsoft.com/office/powerpoint/2010/main" val="88463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07354-75DF-4CDC-84F0-295E1CF73D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221106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07354-75DF-4CDC-84F0-295E1CF73D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295521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07354-75DF-4CDC-84F0-295E1CF73D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86453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07354-75DF-4CDC-84F0-295E1CF73D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58213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07354-75DF-4CDC-84F0-295E1CF73D2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307396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07354-75DF-4CDC-84F0-295E1CF73D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259417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07354-75DF-4CDC-84F0-295E1CF73D2E}"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360836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07354-75DF-4CDC-84F0-295E1CF73D2E}"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241215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07354-75DF-4CDC-84F0-295E1CF73D2E}"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224393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07354-75DF-4CDC-84F0-295E1CF73D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425796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07354-75DF-4CDC-84F0-295E1CF73D2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25EA-A7B9-4459-A121-A4110B98AAC4}" type="slidenum">
              <a:rPr lang="en-US" smtClean="0"/>
              <a:t>‹#›</a:t>
            </a:fld>
            <a:endParaRPr lang="en-US"/>
          </a:p>
        </p:txBody>
      </p:sp>
    </p:spTree>
    <p:extLst>
      <p:ext uri="{BB962C8B-B14F-4D97-AF65-F5344CB8AC3E}">
        <p14:creationId xmlns:p14="http://schemas.microsoft.com/office/powerpoint/2010/main" val="133745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alpha val="7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07354-75DF-4CDC-84F0-295E1CF73D2E}"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25EA-A7B9-4459-A121-A4110B98AAC4}" type="slidenum">
              <a:rPr lang="en-US" smtClean="0"/>
              <a:t>‹#›</a:t>
            </a:fld>
            <a:endParaRPr lang="en-US"/>
          </a:p>
        </p:txBody>
      </p:sp>
    </p:spTree>
    <p:extLst>
      <p:ext uri="{BB962C8B-B14F-4D97-AF65-F5344CB8AC3E}">
        <p14:creationId xmlns:p14="http://schemas.microsoft.com/office/powerpoint/2010/main" val="253832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315200" cy="495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8679" y="300507"/>
            <a:ext cx="7928389" cy="1077218"/>
          </a:xfrm>
          <a:prstGeom prst="rect">
            <a:avLst/>
          </a:prstGeom>
          <a:noFill/>
        </p:spPr>
        <p:txBody>
          <a:bodyPr wrap="none" rtlCol="0">
            <a:spAutoFit/>
          </a:bodyPr>
          <a:lstStyle/>
          <a:p>
            <a:pPr algn="ctr"/>
            <a:r>
              <a:rPr lang="en-US" sz="3200" dirty="0" smtClean="0">
                <a:solidFill>
                  <a:schemeClr val="bg1"/>
                </a:solidFill>
              </a:rPr>
              <a:t>San Bernardino International Airport</a:t>
            </a:r>
          </a:p>
          <a:p>
            <a:r>
              <a:rPr lang="en-US" sz="3200" dirty="0" smtClean="0">
                <a:solidFill>
                  <a:schemeClr val="bg1"/>
                </a:solidFill>
              </a:rPr>
              <a:t>Need for FAA integrated Radar Capability  </a:t>
            </a:r>
            <a:endParaRPr lang="en-US" sz="3200" dirty="0">
              <a:solidFill>
                <a:schemeClr val="bg1"/>
              </a:solidFill>
            </a:endParaRPr>
          </a:p>
        </p:txBody>
      </p:sp>
    </p:spTree>
    <p:extLst>
      <p:ext uri="{BB962C8B-B14F-4D97-AF65-F5344CB8AC3E}">
        <p14:creationId xmlns:p14="http://schemas.microsoft.com/office/powerpoint/2010/main" val="191772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768" y="914400"/>
            <a:ext cx="8387232" cy="5970865"/>
          </a:xfrm>
          <a:prstGeom prst="rect">
            <a:avLst/>
          </a:prstGeom>
          <a:noFill/>
        </p:spPr>
        <p:txBody>
          <a:bodyPr wrap="none" rtlCol="0">
            <a:spAutoFit/>
          </a:bodyPr>
          <a:lstStyle/>
          <a:p>
            <a:r>
              <a:rPr lang="en-US" sz="2800" dirty="0">
                <a:solidFill>
                  <a:schemeClr val="bg2"/>
                </a:solidFill>
              </a:rPr>
              <a:t>The radar equipment/feed would require SBIAA to </a:t>
            </a:r>
            <a:r>
              <a:rPr lang="en-US" sz="2800" dirty="0" smtClean="0">
                <a:solidFill>
                  <a:schemeClr val="bg2"/>
                </a:solidFill>
              </a:rPr>
              <a:t/>
            </a:r>
            <a:br>
              <a:rPr lang="en-US" sz="2800" dirty="0" smtClean="0">
                <a:solidFill>
                  <a:schemeClr val="bg2"/>
                </a:solidFill>
              </a:rPr>
            </a:br>
            <a:r>
              <a:rPr lang="en-US" sz="2800" dirty="0" smtClean="0">
                <a:solidFill>
                  <a:schemeClr val="bg2"/>
                </a:solidFill>
              </a:rPr>
              <a:t>fund </a:t>
            </a:r>
            <a:r>
              <a:rPr lang="en-US" sz="2800" dirty="0">
                <a:solidFill>
                  <a:schemeClr val="bg2"/>
                </a:solidFill>
              </a:rPr>
              <a:t>the </a:t>
            </a:r>
            <a:r>
              <a:rPr lang="en-US" sz="2800" dirty="0" smtClean="0">
                <a:solidFill>
                  <a:schemeClr val="bg2"/>
                </a:solidFill>
              </a:rPr>
              <a:t>project through </a:t>
            </a:r>
            <a:r>
              <a:rPr lang="en-US" sz="2800" dirty="0">
                <a:solidFill>
                  <a:schemeClr val="bg2"/>
                </a:solidFill>
              </a:rPr>
              <a:t>a reimbursable agreement </a:t>
            </a:r>
            <a:r>
              <a:rPr lang="en-US" sz="2800" dirty="0" smtClean="0">
                <a:solidFill>
                  <a:schemeClr val="bg2"/>
                </a:solidFill>
              </a:rPr>
              <a:t/>
            </a:r>
            <a:br>
              <a:rPr lang="en-US" sz="2800" dirty="0" smtClean="0">
                <a:solidFill>
                  <a:schemeClr val="bg2"/>
                </a:solidFill>
              </a:rPr>
            </a:br>
            <a:r>
              <a:rPr lang="en-US" sz="2800" dirty="0" smtClean="0">
                <a:solidFill>
                  <a:schemeClr val="bg2"/>
                </a:solidFill>
              </a:rPr>
              <a:t>with </a:t>
            </a:r>
            <a:r>
              <a:rPr lang="en-US" sz="2800" dirty="0">
                <a:solidFill>
                  <a:schemeClr val="bg2"/>
                </a:solidFill>
              </a:rPr>
              <a:t>the FAA (whereby SBIAA </a:t>
            </a:r>
            <a:r>
              <a:rPr lang="en-US" sz="2800" dirty="0" smtClean="0">
                <a:solidFill>
                  <a:schemeClr val="bg2"/>
                </a:solidFill>
              </a:rPr>
              <a:t>would deposit </a:t>
            </a:r>
            <a:r>
              <a:rPr lang="en-US" sz="2800" dirty="0">
                <a:solidFill>
                  <a:schemeClr val="bg2"/>
                </a:solidFill>
              </a:rPr>
              <a:t>funds </a:t>
            </a:r>
            <a:endParaRPr lang="en-US" sz="2800" dirty="0" smtClean="0">
              <a:solidFill>
                <a:schemeClr val="bg2"/>
              </a:solidFill>
            </a:endParaRPr>
          </a:p>
          <a:p>
            <a:r>
              <a:rPr lang="en-US" sz="2800" dirty="0" smtClean="0">
                <a:solidFill>
                  <a:schemeClr val="bg2"/>
                </a:solidFill>
              </a:rPr>
              <a:t>for </a:t>
            </a:r>
            <a:r>
              <a:rPr lang="en-US" sz="2800" dirty="0">
                <a:solidFill>
                  <a:schemeClr val="bg2"/>
                </a:solidFill>
              </a:rPr>
              <a:t>the equipment/feed upfront – typically 5 years) </a:t>
            </a:r>
            <a:endParaRPr lang="en-US" sz="2800" dirty="0" smtClean="0">
              <a:solidFill>
                <a:schemeClr val="bg2"/>
              </a:solidFill>
            </a:endParaRPr>
          </a:p>
          <a:p>
            <a:r>
              <a:rPr lang="en-US" sz="2800" dirty="0" smtClean="0">
                <a:solidFill>
                  <a:schemeClr val="bg2"/>
                </a:solidFill>
              </a:rPr>
              <a:t>and the </a:t>
            </a:r>
            <a:r>
              <a:rPr lang="en-US" sz="2800" dirty="0">
                <a:solidFill>
                  <a:schemeClr val="bg2"/>
                </a:solidFill>
              </a:rPr>
              <a:t>FAA would utilize the funds over the term </a:t>
            </a:r>
            <a:endParaRPr lang="en-US" sz="2800" dirty="0" smtClean="0">
              <a:solidFill>
                <a:schemeClr val="bg2"/>
              </a:solidFill>
            </a:endParaRPr>
          </a:p>
          <a:p>
            <a:r>
              <a:rPr lang="en-US" sz="2800" dirty="0" smtClean="0">
                <a:solidFill>
                  <a:schemeClr val="bg2"/>
                </a:solidFill>
              </a:rPr>
              <a:t>of </a:t>
            </a:r>
            <a:r>
              <a:rPr lang="en-US" sz="2800" dirty="0">
                <a:solidFill>
                  <a:schemeClr val="bg2"/>
                </a:solidFill>
              </a:rPr>
              <a:t>the agreement to </a:t>
            </a:r>
            <a:r>
              <a:rPr lang="en-US" sz="2800" dirty="0" smtClean="0">
                <a:solidFill>
                  <a:schemeClr val="bg2"/>
                </a:solidFill>
              </a:rPr>
              <a:t>maintain </a:t>
            </a:r>
            <a:r>
              <a:rPr lang="en-US" sz="2800" dirty="0">
                <a:solidFill>
                  <a:schemeClr val="bg2"/>
                </a:solidFill>
              </a:rPr>
              <a:t>the equipment/feed </a:t>
            </a:r>
            <a:endParaRPr lang="en-US" sz="2800" dirty="0" smtClean="0">
              <a:solidFill>
                <a:schemeClr val="bg2"/>
              </a:solidFill>
            </a:endParaRPr>
          </a:p>
          <a:p>
            <a:r>
              <a:rPr lang="en-US" sz="2800" dirty="0" smtClean="0">
                <a:solidFill>
                  <a:schemeClr val="bg2"/>
                </a:solidFill>
              </a:rPr>
              <a:t>through </a:t>
            </a:r>
            <a:r>
              <a:rPr lang="en-US" sz="2800" dirty="0">
                <a:solidFill>
                  <a:schemeClr val="bg2"/>
                </a:solidFill>
              </a:rPr>
              <a:t>its proprietary network. </a:t>
            </a:r>
            <a:r>
              <a:rPr lang="en-US" sz="2800" dirty="0" smtClean="0">
                <a:solidFill>
                  <a:schemeClr val="bg2"/>
                </a:solidFill>
              </a:rPr>
              <a:t>The SBIAA </a:t>
            </a:r>
            <a:r>
              <a:rPr lang="en-US" sz="2800" dirty="0">
                <a:solidFill>
                  <a:schemeClr val="bg2"/>
                </a:solidFill>
              </a:rPr>
              <a:t>board </a:t>
            </a:r>
            <a:endParaRPr lang="en-US" sz="2800" dirty="0" smtClean="0">
              <a:solidFill>
                <a:schemeClr val="bg2"/>
              </a:solidFill>
            </a:endParaRPr>
          </a:p>
          <a:p>
            <a:r>
              <a:rPr lang="en-US" sz="2800" dirty="0" smtClean="0">
                <a:solidFill>
                  <a:schemeClr val="bg2"/>
                </a:solidFill>
              </a:rPr>
              <a:t>would </a:t>
            </a:r>
            <a:r>
              <a:rPr lang="en-US" sz="2800" dirty="0">
                <a:solidFill>
                  <a:schemeClr val="bg2"/>
                </a:solidFill>
              </a:rPr>
              <a:t>make the final determination on the </a:t>
            </a:r>
            <a:endParaRPr lang="en-US" sz="2800" dirty="0" smtClean="0">
              <a:solidFill>
                <a:schemeClr val="bg2"/>
              </a:solidFill>
            </a:endParaRPr>
          </a:p>
          <a:p>
            <a:r>
              <a:rPr lang="en-US" sz="2800" dirty="0" smtClean="0">
                <a:solidFill>
                  <a:schemeClr val="bg2"/>
                </a:solidFill>
              </a:rPr>
              <a:t>expenditure of funds</a:t>
            </a:r>
            <a:r>
              <a:rPr lang="en-US" sz="2800" dirty="0">
                <a:solidFill>
                  <a:schemeClr val="bg2"/>
                </a:solidFill>
              </a:rPr>
              <a:t>, and would very likely </a:t>
            </a:r>
            <a:endParaRPr lang="en-US" sz="2800" dirty="0" smtClean="0">
              <a:solidFill>
                <a:schemeClr val="bg2"/>
              </a:solidFill>
            </a:endParaRPr>
          </a:p>
          <a:p>
            <a:r>
              <a:rPr lang="en-US" sz="2800" dirty="0" smtClean="0">
                <a:solidFill>
                  <a:schemeClr val="bg2"/>
                </a:solidFill>
              </a:rPr>
              <a:t>recognize </a:t>
            </a:r>
            <a:r>
              <a:rPr lang="en-US" sz="2800" dirty="0">
                <a:solidFill>
                  <a:schemeClr val="bg2"/>
                </a:solidFill>
              </a:rPr>
              <a:t>the benefits of a radar feed. </a:t>
            </a:r>
            <a:endParaRPr lang="en-US" sz="2800" dirty="0" smtClean="0">
              <a:solidFill>
                <a:schemeClr val="bg2"/>
              </a:solidFill>
            </a:endParaRPr>
          </a:p>
          <a:p>
            <a:endParaRPr lang="en-US" sz="2800" dirty="0">
              <a:solidFill>
                <a:schemeClr val="bg2"/>
              </a:solidFill>
            </a:endParaRPr>
          </a:p>
          <a:p>
            <a:r>
              <a:rPr lang="en-US" sz="2800" dirty="0" smtClean="0">
                <a:solidFill>
                  <a:schemeClr val="bg2"/>
                </a:solidFill>
              </a:rPr>
              <a:t>				</a:t>
            </a:r>
            <a:r>
              <a:rPr lang="en-US" sz="2800" dirty="0">
                <a:solidFill>
                  <a:schemeClr val="bg2"/>
                </a:solidFill>
              </a:rPr>
              <a:t>Mark Gibbs</a:t>
            </a:r>
          </a:p>
          <a:p>
            <a:r>
              <a:rPr lang="en-US" sz="2800" dirty="0" smtClean="0">
                <a:solidFill>
                  <a:schemeClr val="bg2"/>
                </a:solidFill>
              </a:rPr>
              <a:t>				Director </a:t>
            </a:r>
            <a:r>
              <a:rPr lang="en-US" sz="2800" dirty="0">
                <a:solidFill>
                  <a:schemeClr val="bg2"/>
                </a:solidFill>
              </a:rPr>
              <a:t>of Aviation</a:t>
            </a:r>
          </a:p>
          <a:p>
            <a:endParaRPr lang="en-US" dirty="0"/>
          </a:p>
        </p:txBody>
      </p:sp>
      <p:sp>
        <p:nvSpPr>
          <p:cNvPr id="3" name="TextBox 2"/>
          <p:cNvSpPr txBox="1"/>
          <p:nvPr/>
        </p:nvSpPr>
        <p:spPr>
          <a:xfrm>
            <a:off x="381000" y="313856"/>
            <a:ext cx="8915400" cy="584775"/>
          </a:xfrm>
          <a:prstGeom prst="rect">
            <a:avLst/>
          </a:prstGeom>
          <a:noFill/>
        </p:spPr>
        <p:txBody>
          <a:bodyPr wrap="square" rtlCol="0">
            <a:spAutoFit/>
          </a:bodyPr>
          <a:lstStyle/>
          <a:p>
            <a:r>
              <a:rPr lang="en-US" sz="3200" u="sng" dirty="0" smtClean="0">
                <a:solidFill>
                  <a:schemeClr val="bg1"/>
                </a:solidFill>
              </a:rPr>
              <a:t>SBIAA Perspective </a:t>
            </a:r>
            <a:endParaRPr lang="en-US" sz="3200" u="sng" dirty="0">
              <a:solidFill>
                <a:schemeClr val="bg1"/>
              </a:solidFill>
            </a:endParaRPr>
          </a:p>
        </p:txBody>
      </p:sp>
    </p:spTree>
    <p:extLst>
      <p:ext uri="{BB962C8B-B14F-4D97-AF65-F5344CB8AC3E}">
        <p14:creationId xmlns:p14="http://schemas.microsoft.com/office/powerpoint/2010/main" val="40136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686" y="1367909"/>
            <a:ext cx="9195081" cy="5109091"/>
          </a:xfrm>
          <a:prstGeom prst="rect">
            <a:avLst/>
          </a:prstGeom>
          <a:noFill/>
        </p:spPr>
        <p:txBody>
          <a:bodyPr wrap="none" rtlCol="0">
            <a:spAutoFit/>
          </a:bodyPr>
          <a:lstStyle/>
          <a:p>
            <a:pPr marL="342900" indent="-342900">
              <a:buAutoNum type="arabicPeriod"/>
            </a:pPr>
            <a:r>
              <a:rPr lang="en-US" sz="2800" dirty="0" smtClean="0">
                <a:solidFill>
                  <a:schemeClr val="bg2"/>
                </a:solidFill>
              </a:rPr>
              <a:t>KSBD only towered airport in LA Basin without radar</a:t>
            </a:r>
          </a:p>
          <a:p>
            <a:pPr marL="342900" indent="-342900">
              <a:buAutoNum type="arabicPeriod"/>
            </a:pPr>
            <a:r>
              <a:rPr lang="en-US" sz="2800" dirty="0" smtClean="0">
                <a:solidFill>
                  <a:schemeClr val="bg2"/>
                </a:solidFill>
              </a:rPr>
              <a:t>KSBD traffic departs west and south directly into</a:t>
            </a:r>
            <a:br>
              <a:rPr lang="en-US" sz="2800" dirty="0" smtClean="0">
                <a:solidFill>
                  <a:schemeClr val="bg2"/>
                </a:solidFill>
              </a:rPr>
            </a:br>
            <a:r>
              <a:rPr lang="en-US" sz="2800" dirty="0" smtClean="0">
                <a:solidFill>
                  <a:schemeClr val="bg2"/>
                </a:solidFill>
              </a:rPr>
              <a:t>or under Class C Airspace (arrivals come from …)</a:t>
            </a:r>
          </a:p>
          <a:p>
            <a:pPr marL="342900" indent="-342900">
              <a:buAutoNum type="arabicPeriod"/>
            </a:pPr>
            <a:r>
              <a:rPr lang="en-US" sz="2800" dirty="0" smtClean="0">
                <a:solidFill>
                  <a:schemeClr val="bg2"/>
                </a:solidFill>
              </a:rPr>
              <a:t>SBIAA appears willing to fund the solution</a:t>
            </a:r>
          </a:p>
          <a:p>
            <a:pPr marL="342900" indent="-342900">
              <a:buAutoNum type="arabicPeriod"/>
            </a:pPr>
            <a:r>
              <a:rPr lang="en-US" sz="2800" dirty="0" smtClean="0">
                <a:solidFill>
                  <a:schemeClr val="bg2"/>
                </a:solidFill>
              </a:rPr>
              <a:t>Safety for all will be greatly enhanced</a:t>
            </a:r>
          </a:p>
          <a:p>
            <a:pPr marL="914400" lvl="1" indent="-457200">
              <a:buFont typeface="Wingdings" panose="05000000000000000000" pitchFamily="2" charset="2"/>
              <a:buChar char="q"/>
            </a:pPr>
            <a:r>
              <a:rPr lang="en-US" sz="2800" dirty="0" smtClean="0">
                <a:solidFill>
                  <a:schemeClr val="bg2"/>
                </a:solidFill>
              </a:rPr>
              <a:t>Emergency traffic</a:t>
            </a:r>
          </a:p>
          <a:p>
            <a:pPr marL="914400" lvl="1" indent="-457200">
              <a:buFont typeface="Wingdings" panose="05000000000000000000" pitchFamily="2" charset="2"/>
              <a:buChar char="q"/>
            </a:pPr>
            <a:r>
              <a:rPr lang="en-US" sz="2800" dirty="0" smtClean="0">
                <a:solidFill>
                  <a:schemeClr val="bg2"/>
                </a:solidFill>
              </a:rPr>
              <a:t>Sheriff’s traffic</a:t>
            </a:r>
          </a:p>
          <a:p>
            <a:pPr marL="914400" lvl="1" indent="-457200">
              <a:buFont typeface="Wingdings" panose="05000000000000000000" pitchFamily="2" charset="2"/>
              <a:buChar char="q"/>
            </a:pPr>
            <a:r>
              <a:rPr lang="en-US" sz="2800" dirty="0" smtClean="0">
                <a:solidFill>
                  <a:schemeClr val="bg2"/>
                </a:solidFill>
              </a:rPr>
              <a:t>Forest Service big tankers</a:t>
            </a:r>
          </a:p>
          <a:p>
            <a:pPr marL="914400" lvl="1" indent="-457200">
              <a:buFont typeface="Wingdings" panose="05000000000000000000" pitchFamily="2" charset="2"/>
              <a:buChar char="q"/>
            </a:pPr>
            <a:r>
              <a:rPr lang="en-US" sz="2800" dirty="0" smtClean="0">
                <a:solidFill>
                  <a:schemeClr val="bg2"/>
                </a:solidFill>
              </a:rPr>
              <a:t>Redlands arrival/departure</a:t>
            </a:r>
          </a:p>
          <a:p>
            <a:pPr marL="914400" lvl="1" indent="-457200">
              <a:buFont typeface="Wingdings" panose="05000000000000000000" pitchFamily="2" charset="2"/>
              <a:buChar char="q"/>
            </a:pPr>
            <a:r>
              <a:rPr lang="en-US" sz="2800" dirty="0" smtClean="0">
                <a:solidFill>
                  <a:schemeClr val="bg2"/>
                </a:solidFill>
              </a:rPr>
              <a:t>Expanding rapid growth at KSBD</a:t>
            </a:r>
          </a:p>
          <a:p>
            <a:pPr marL="342900" indent="-342900">
              <a:buFontTx/>
              <a:buAutoNum type="arabicPeriod"/>
            </a:pPr>
            <a:r>
              <a:rPr lang="en-US" sz="2800" dirty="0">
                <a:solidFill>
                  <a:schemeClr val="bg2"/>
                </a:solidFill>
              </a:rPr>
              <a:t>It’s clear that there is a </a:t>
            </a:r>
            <a:r>
              <a:rPr lang="en-US" sz="2800" dirty="0" smtClean="0">
                <a:solidFill>
                  <a:schemeClr val="bg2"/>
                </a:solidFill>
              </a:rPr>
              <a:t>need!</a:t>
            </a:r>
            <a:endParaRPr lang="en-US" sz="2800" dirty="0">
              <a:solidFill>
                <a:schemeClr val="bg2"/>
              </a:solidFill>
            </a:endParaRPr>
          </a:p>
          <a:p>
            <a:pPr marL="342900" indent="-342900">
              <a:buAutoNum type="arabicPeriod"/>
            </a:pPr>
            <a:endParaRPr lang="en-US" dirty="0"/>
          </a:p>
        </p:txBody>
      </p:sp>
      <p:sp>
        <p:nvSpPr>
          <p:cNvPr id="3" name="TextBox 2"/>
          <p:cNvSpPr txBox="1"/>
          <p:nvPr/>
        </p:nvSpPr>
        <p:spPr>
          <a:xfrm>
            <a:off x="228600" y="558225"/>
            <a:ext cx="8915400" cy="584775"/>
          </a:xfrm>
          <a:prstGeom prst="rect">
            <a:avLst/>
          </a:prstGeom>
          <a:noFill/>
        </p:spPr>
        <p:txBody>
          <a:bodyPr wrap="square" rtlCol="0">
            <a:spAutoFit/>
          </a:bodyPr>
          <a:lstStyle/>
          <a:p>
            <a:r>
              <a:rPr lang="en-US" sz="3200" u="sng" dirty="0" smtClean="0">
                <a:solidFill>
                  <a:schemeClr val="bg1"/>
                </a:solidFill>
              </a:rPr>
              <a:t>SUMMARY </a:t>
            </a:r>
            <a:endParaRPr lang="en-US" sz="3200" u="sng" dirty="0">
              <a:solidFill>
                <a:schemeClr val="bg1"/>
              </a:solidFill>
            </a:endParaRPr>
          </a:p>
        </p:txBody>
      </p:sp>
    </p:spTree>
    <p:extLst>
      <p:ext uri="{BB962C8B-B14F-4D97-AF65-F5344CB8AC3E}">
        <p14:creationId xmlns:p14="http://schemas.microsoft.com/office/powerpoint/2010/main" val="20432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additive="base">
                                        <p:cTn id="4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descr="AcuFlight Demonstration"/>
          <p:cNvGrpSpPr>
            <a:grpSpLocks/>
          </p:cNvGrpSpPr>
          <p:nvPr/>
        </p:nvGrpSpPr>
        <p:grpSpPr bwMode="auto">
          <a:xfrm>
            <a:off x="1973006" y="1024086"/>
            <a:ext cx="4800600" cy="3429000"/>
            <a:chOff x="0" y="21"/>
            <a:chExt cx="3413" cy="2378"/>
          </a:xfrm>
          <a:solidFill>
            <a:schemeClr val="bg1"/>
          </a:solidFill>
        </p:grpSpPr>
        <p:sp>
          <p:nvSpPr>
            <p:cNvPr id="12294" name="Freeform 4"/>
            <p:cNvSpPr>
              <a:spLocks/>
            </p:cNvSpPr>
            <p:nvPr/>
          </p:nvSpPr>
          <p:spPr bwMode="auto">
            <a:xfrm>
              <a:off x="0" y="1666"/>
              <a:ext cx="502" cy="388"/>
            </a:xfrm>
            <a:custGeom>
              <a:avLst/>
              <a:gdLst>
                <a:gd name="T0" fmla="*/ 9 w 502"/>
                <a:gd name="T1" fmla="*/ 288 h 388"/>
                <a:gd name="T2" fmla="*/ 35 w 502"/>
                <a:gd name="T3" fmla="*/ 293 h 388"/>
                <a:gd name="T4" fmla="*/ 47 w 502"/>
                <a:gd name="T5" fmla="*/ 290 h 388"/>
                <a:gd name="T6" fmla="*/ 273 w 502"/>
                <a:gd name="T7" fmla="*/ 154 h 388"/>
                <a:gd name="T8" fmla="*/ 278 w 502"/>
                <a:gd name="T9" fmla="*/ 134 h 388"/>
                <a:gd name="T10" fmla="*/ 279 w 502"/>
                <a:gd name="T11" fmla="*/ 126 h 388"/>
                <a:gd name="T12" fmla="*/ 278 w 502"/>
                <a:gd name="T13" fmla="*/ 117 h 388"/>
                <a:gd name="T14" fmla="*/ 274 w 502"/>
                <a:gd name="T15" fmla="*/ 110 h 388"/>
                <a:gd name="T16" fmla="*/ 296 w 502"/>
                <a:gd name="T17" fmla="*/ 96 h 388"/>
                <a:gd name="T18" fmla="*/ 343 w 502"/>
                <a:gd name="T19" fmla="*/ 107 h 388"/>
                <a:gd name="T20" fmla="*/ 351 w 502"/>
                <a:gd name="T21" fmla="*/ 107 h 388"/>
                <a:gd name="T22" fmla="*/ 365 w 502"/>
                <a:gd name="T23" fmla="*/ 99 h 388"/>
                <a:gd name="T24" fmla="*/ 458 w 502"/>
                <a:gd name="T25" fmla="*/ 31 h 388"/>
                <a:gd name="T26" fmla="*/ 501 w 502"/>
                <a:gd name="T27" fmla="*/ 0 h 388"/>
                <a:gd name="T28" fmla="*/ 500 w 502"/>
                <a:gd name="T29" fmla="*/ 13 h 388"/>
                <a:gd name="T30" fmla="*/ 498 w 502"/>
                <a:gd name="T31" fmla="*/ 24 h 388"/>
                <a:gd name="T32" fmla="*/ 497 w 502"/>
                <a:gd name="T33" fmla="*/ 37 h 388"/>
                <a:gd name="T34" fmla="*/ 496 w 502"/>
                <a:gd name="T35" fmla="*/ 43 h 388"/>
                <a:gd name="T36" fmla="*/ 490 w 502"/>
                <a:gd name="T37" fmla="*/ 56 h 388"/>
                <a:gd name="T38" fmla="*/ 484 w 502"/>
                <a:gd name="T39" fmla="*/ 68 h 388"/>
                <a:gd name="T40" fmla="*/ 477 w 502"/>
                <a:gd name="T41" fmla="*/ 85 h 388"/>
                <a:gd name="T42" fmla="*/ 476 w 502"/>
                <a:gd name="T43" fmla="*/ 99 h 388"/>
                <a:gd name="T44" fmla="*/ 477 w 502"/>
                <a:gd name="T45" fmla="*/ 115 h 388"/>
                <a:gd name="T46" fmla="*/ 480 w 502"/>
                <a:gd name="T47" fmla="*/ 127 h 388"/>
                <a:gd name="T48" fmla="*/ 487 w 502"/>
                <a:gd name="T49" fmla="*/ 145 h 388"/>
                <a:gd name="T50" fmla="*/ 493 w 502"/>
                <a:gd name="T51" fmla="*/ 155 h 388"/>
                <a:gd name="T52" fmla="*/ 410 w 502"/>
                <a:gd name="T53" fmla="*/ 218 h 388"/>
                <a:gd name="T54" fmla="*/ 386 w 502"/>
                <a:gd name="T55" fmla="*/ 237 h 388"/>
                <a:gd name="T56" fmla="*/ 360 w 502"/>
                <a:gd name="T57" fmla="*/ 253 h 388"/>
                <a:gd name="T58" fmla="*/ 270 w 502"/>
                <a:gd name="T59" fmla="*/ 311 h 388"/>
                <a:gd name="T60" fmla="*/ 150 w 502"/>
                <a:gd name="T61" fmla="*/ 379 h 388"/>
                <a:gd name="T62" fmla="*/ 137 w 502"/>
                <a:gd name="T63" fmla="*/ 387 h 388"/>
                <a:gd name="T64" fmla="*/ 126 w 502"/>
                <a:gd name="T65" fmla="*/ 384 h 388"/>
                <a:gd name="T66" fmla="*/ 109 w 502"/>
                <a:gd name="T67" fmla="*/ 386 h 388"/>
                <a:gd name="T68" fmla="*/ 101 w 502"/>
                <a:gd name="T69" fmla="*/ 387 h 388"/>
                <a:gd name="T70" fmla="*/ 86 w 502"/>
                <a:gd name="T71" fmla="*/ 378 h 388"/>
                <a:gd name="T72" fmla="*/ 77 w 502"/>
                <a:gd name="T73" fmla="*/ 369 h 388"/>
                <a:gd name="T74" fmla="*/ 62 w 502"/>
                <a:gd name="T75" fmla="*/ 360 h 388"/>
                <a:gd name="T76" fmla="*/ 40 w 502"/>
                <a:gd name="T77" fmla="*/ 339 h 388"/>
                <a:gd name="T78" fmla="*/ 18 w 502"/>
                <a:gd name="T79" fmla="*/ 316 h 388"/>
                <a:gd name="T80" fmla="*/ 0 w 502"/>
                <a:gd name="T81" fmla="*/ 293 h 388"/>
                <a:gd name="T82" fmla="*/ 9 w 502"/>
                <a:gd name="T83" fmla="*/ 288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2" h="388">
                  <a:moveTo>
                    <a:pt x="9" y="288"/>
                  </a:moveTo>
                  <a:lnTo>
                    <a:pt x="35" y="293"/>
                  </a:lnTo>
                  <a:lnTo>
                    <a:pt x="47" y="290"/>
                  </a:lnTo>
                  <a:lnTo>
                    <a:pt x="273" y="154"/>
                  </a:lnTo>
                  <a:lnTo>
                    <a:pt x="278" y="134"/>
                  </a:lnTo>
                  <a:lnTo>
                    <a:pt x="279" y="126"/>
                  </a:lnTo>
                  <a:lnTo>
                    <a:pt x="278" y="117"/>
                  </a:lnTo>
                  <a:lnTo>
                    <a:pt x="274" y="110"/>
                  </a:lnTo>
                  <a:lnTo>
                    <a:pt x="296" y="96"/>
                  </a:lnTo>
                  <a:lnTo>
                    <a:pt x="343" y="107"/>
                  </a:lnTo>
                  <a:lnTo>
                    <a:pt x="351" y="107"/>
                  </a:lnTo>
                  <a:lnTo>
                    <a:pt x="365" y="99"/>
                  </a:lnTo>
                  <a:lnTo>
                    <a:pt x="458" y="31"/>
                  </a:lnTo>
                  <a:lnTo>
                    <a:pt x="501" y="0"/>
                  </a:lnTo>
                  <a:lnTo>
                    <a:pt x="500" y="13"/>
                  </a:lnTo>
                  <a:lnTo>
                    <a:pt x="498" y="24"/>
                  </a:lnTo>
                  <a:lnTo>
                    <a:pt x="497" y="37"/>
                  </a:lnTo>
                  <a:lnTo>
                    <a:pt x="496" y="43"/>
                  </a:lnTo>
                  <a:lnTo>
                    <a:pt x="490" y="56"/>
                  </a:lnTo>
                  <a:lnTo>
                    <a:pt x="484" y="68"/>
                  </a:lnTo>
                  <a:lnTo>
                    <a:pt x="477" y="85"/>
                  </a:lnTo>
                  <a:lnTo>
                    <a:pt x="476" y="99"/>
                  </a:lnTo>
                  <a:lnTo>
                    <a:pt x="477" y="115"/>
                  </a:lnTo>
                  <a:lnTo>
                    <a:pt x="480" y="127"/>
                  </a:lnTo>
                  <a:lnTo>
                    <a:pt x="487" y="145"/>
                  </a:lnTo>
                  <a:lnTo>
                    <a:pt x="493" y="155"/>
                  </a:lnTo>
                  <a:lnTo>
                    <a:pt x="410" y="218"/>
                  </a:lnTo>
                  <a:lnTo>
                    <a:pt x="386" y="237"/>
                  </a:lnTo>
                  <a:lnTo>
                    <a:pt x="360" y="253"/>
                  </a:lnTo>
                  <a:lnTo>
                    <a:pt x="270" y="311"/>
                  </a:lnTo>
                  <a:lnTo>
                    <a:pt x="150" y="379"/>
                  </a:lnTo>
                  <a:lnTo>
                    <a:pt x="137" y="387"/>
                  </a:lnTo>
                  <a:lnTo>
                    <a:pt x="126" y="384"/>
                  </a:lnTo>
                  <a:lnTo>
                    <a:pt x="109" y="386"/>
                  </a:lnTo>
                  <a:lnTo>
                    <a:pt x="101" y="387"/>
                  </a:lnTo>
                  <a:lnTo>
                    <a:pt x="86" y="378"/>
                  </a:lnTo>
                  <a:lnTo>
                    <a:pt x="77" y="369"/>
                  </a:lnTo>
                  <a:lnTo>
                    <a:pt x="62" y="360"/>
                  </a:lnTo>
                  <a:lnTo>
                    <a:pt x="40" y="339"/>
                  </a:lnTo>
                  <a:lnTo>
                    <a:pt x="18" y="316"/>
                  </a:lnTo>
                  <a:lnTo>
                    <a:pt x="0" y="293"/>
                  </a:lnTo>
                  <a:lnTo>
                    <a:pt x="9" y="288"/>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295" name="Freeform 5"/>
            <p:cNvSpPr>
              <a:spLocks/>
            </p:cNvSpPr>
            <p:nvPr/>
          </p:nvSpPr>
          <p:spPr bwMode="auto">
            <a:xfrm>
              <a:off x="270" y="1919"/>
              <a:ext cx="376" cy="480"/>
            </a:xfrm>
            <a:custGeom>
              <a:avLst/>
              <a:gdLst>
                <a:gd name="T0" fmla="*/ 70 w 376"/>
                <a:gd name="T1" fmla="*/ 29 h 480"/>
                <a:gd name="T2" fmla="*/ 63 w 376"/>
                <a:gd name="T3" fmla="*/ 69 h 480"/>
                <a:gd name="T4" fmla="*/ 87 w 376"/>
                <a:gd name="T5" fmla="*/ 293 h 480"/>
                <a:gd name="T6" fmla="*/ 102 w 376"/>
                <a:gd name="T7" fmla="*/ 386 h 480"/>
                <a:gd name="T8" fmla="*/ 117 w 376"/>
                <a:gd name="T9" fmla="*/ 404 h 480"/>
                <a:gd name="T10" fmla="*/ 132 w 376"/>
                <a:gd name="T11" fmla="*/ 403 h 480"/>
                <a:gd name="T12" fmla="*/ 143 w 376"/>
                <a:gd name="T13" fmla="*/ 401 h 480"/>
                <a:gd name="T14" fmla="*/ 162 w 376"/>
                <a:gd name="T15" fmla="*/ 381 h 480"/>
                <a:gd name="T16" fmla="*/ 201 w 376"/>
                <a:gd name="T17" fmla="*/ 335 h 480"/>
                <a:gd name="T18" fmla="*/ 260 w 376"/>
                <a:gd name="T19" fmla="*/ 224 h 480"/>
                <a:gd name="T20" fmla="*/ 300 w 376"/>
                <a:gd name="T21" fmla="*/ 121 h 480"/>
                <a:gd name="T22" fmla="*/ 329 w 376"/>
                <a:gd name="T23" fmla="*/ 36 h 480"/>
                <a:gd name="T24" fmla="*/ 347 w 376"/>
                <a:gd name="T25" fmla="*/ 36 h 480"/>
                <a:gd name="T26" fmla="*/ 349 w 376"/>
                <a:gd name="T27" fmla="*/ 68 h 480"/>
                <a:gd name="T28" fmla="*/ 353 w 376"/>
                <a:gd name="T29" fmla="*/ 99 h 480"/>
                <a:gd name="T30" fmla="*/ 372 w 376"/>
                <a:gd name="T31" fmla="*/ 144 h 480"/>
                <a:gd name="T32" fmla="*/ 374 w 376"/>
                <a:gd name="T33" fmla="*/ 169 h 480"/>
                <a:gd name="T34" fmla="*/ 366 w 376"/>
                <a:gd name="T35" fmla="*/ 195 h 480"/>
                <a:gd name="T36" fmla="*/ 337 w 376"/>
                <a:gd name="T37" fmla="*/ 280 h 480"/>
                <a:gd name="T38" fmla="*/ 280 w 376"/>
                <a:gd name="T39" fmla="*/ 397 h 480"/>
                <a:gd name="T40" fmla="*/ 248 w 376"/>
                <a:gd name="T41" fmla="*/ 448 h 480"/>
                <a:gd name="T42" fmla="*/ 217 w 376"/>
                <a:gd name="T43" fmla="*/ 472 h 480"/>
                <a:gd name="T44" fmla="*/ 193 w 376"/>
                <a:gd name="T45" fmla="*/ 477 h 480"/>
                <a:gd name="T46" fmla="*/ 168 w 376"/>
                <a:gd name="T47" fmla="*/ 479 h 480"/>
                <a:gd name="T48" fmla="*/ 125 w 376"/>
                <a:gd name="T49" fmla="*/ 468 h 480"/>
                <a:gd name="T50" fmla="*/ 85 w 376"/>
                <a:gd name="T51" fmla="*/ 453 h 480"/>
                <a:gd name="T52" fmla="*/ 60 w 376"/>
                <a:gd name="T53" fmla="*/ 433 h 480"/>
                <a:gd name="T54" fmla="*/ 38 w 376"/>
                <a:gd name="T55" fmla="*/ 389 h 480"/>
                <a:gd name="T56" fmla="*/ 31 w 376"/>
                <a:gd name="T57" fmla="*/ 349 h 480"/>
                <a:gd name="T58" fmla="*/ 19 w 376"/>
                <a:gd name="T59" fmla="*/ 210 h 480"/>
                <a:gd name="T60" fmla="*/ 11 w 376"/>
                <a:gd name="T61" fmla="*/ 64 h 480"/>
                <a:gd name="T62" fmla="*/ 3 w 376"/>
                <a:gd name="T63" fmla="*/ 56 h 480"/>
                <a:gd name="T64" fmla="*/ 90 w 376"/>
                <a:gd name="T65" fmla="*/ 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6" h="480">
                  <a:moveTo>
                    <a:pt x="80" y="15"/>
                  </a:moveTo>
                  <a:lnTo>
                    <a:pt x="70" y="29"/>
                  </a:lnTo>
                  <a:lnTo>
                    <a:pt x="63" y="61"/>
                  </a:lnTo>
                  <a:lnTo>
                    <a:pt x="63" y="69"/>
                  </a:lnTo>
                  <a:lnTo>
                    <a:pt x="66" y="125"/>
                  </a:lnTo>
                  <a:lnTo>
                    <a:pt x="87" y="293"/>
                  </a:lnTo>
                  <a:lnTo>
                    <a:pt x="97" y="344"/>
                  </a:lnTo>
                  <a:lnTo>
                    <a:pt x="102" y="386"/>
                  </a:lnTo>
                  <a:lnTo>
                    <a:pt x="110" y="399"/>
                  </a:lnTo>
                  <a:lnTo>
                    <a:pt x="117" y="404"/>
                  </a:lnTo>
                  <a:lnTo>
                    <a:pt x="123" y="404"/>
                  </a:lnTo>
                  <a:lnTo>
                    <a:pt x="132" y="403"/>
                  </a:lnTo>
                  <a:lnTo>
                    <a:pt x="136" y="405"/>
                  </a:lnTo>
                  <a:lnTo>
                    <a:pt x="143" y="401"/>
                  </a:lnTo>
                  <a:lnTo>
                    <a:pt x="150" y="392"/>
                  </a:lnTo>
                  <a:lnTo>
                    <a:pt x="162" y="381"/>
                  </a:lnTo>
                  <a:lnTo>
                    <a:pt x="185" y="353"/>
                  </a:lnTo>
                  <a:lnTo>
                    <a:pt x="201" y="335"/>
                  </a:lnTo>
                  <a:lnTo>
                    <a:pt x="228" y="283"/>
                  </a:lnTo>
                  <a:lnTo>
                    <a:pt x="260" y="224"/>
                  </a:lnTo>
                  <a:lnTo>
                    <a:pt x="286" y="164"/>
                  </a:lnTo>
                  <a:lnTo>
                    <a:pt x="300" y="121"/>
                  </a:lnTo>
                  <a:lnTo>
                    <a:pt x="315" y="85"/>
                  </a:lnTo>
                  <a:lnTo>
                    <a:pt x="329" y="36"/>
                  </a:lnTo>
                  <a:lnTo>
                    <a:pt x="337" y="19"/>
                  </a:lnTo>
                  <a:lnTo>
                    <a:pt x="347" y="36"/>
                  </a:lnTo>
                  <a:lnTo>
                    <a:pt x="353" y="54"/>
                  </a:lnTo>
                  <a:lnTo>
                    <a:pt x="349" y="68"/>
                  </a:lnTo>
                  <a:lnTo>
                    <a:pt x="348" y="83"/>
                  </a:lnTo>
                  <a:lnTo>
                    <a:pt x="353" y="99"/>
                  </a:lnTo>
                  <a:lnTo>
                    <a:pt x="357" y="118"/>
                  </a:lnTo>
                  <a:lnTo>
                    <a:pt x="372" y="144"/>
                  </a:lnTo>
                  <a:lnTo>
                    <a:pt x="375" y="155"/>
                  </a:lnTo>
                  <a:lnTo>
                    <a:pt x="374" y="169"/>
                  </a:lnTo>
                  <a:lnTo>
                    <a:pt x="374" y="183"/>
                  </a:lnTo>
                  <a:lnTo>
                    <a:pt x="366" y="195"/>
                  </a:lnTo>
                  <a:lnTo>
                    <a:pt x="355" y="234"/>
                  </a:lnTo>
                  <a:lnTo>
                    <a:pt x="337" y="280"/>
                  </a:lnTo>
                  <a:lnTo>
                    <a:pt x="322" y="320"/>
                  </a:lnTo>
                  <a:lnTo>
                    <a:pt x="280" y="397"/>
                  </a:lnTo>
                  <a:lnTo>
                    <a:pt x="260" y="426"/>
                  </a:lnTo>
                  <a:lnTo>
                    <a:pt x="248" y="448"/>
                  </a:lnTo>
                  <a:lnTo>
                    <a:pt x="240" y="458"/>
                  </a:lnTo>
                  <a:lnTo>
                    <a:pt x="217" y="472"/>
                  </a:lnTo>
                  <a:lnTo>
                    <a:pt x="205" y="474"/>
                  </a:lnTo>
                  <a:lnTo>
                    <a:pt x="193" y="477"/>
                  </a:lnTo>
                  <a:lnTo>
                    <a:pt x="188" y="476"/>
                  </a:lnTo>
                  <a:lnTo>
                    <a:pt x="168" y="479"/>
                  </a:lnTo>
                  <a:lnTo>
                    <a:pt x="143" y="475"/>
                  </a:lnTo>
                  <a:lnTo>
                    <a:pt x="125" y="468"/>
                  </a:lnTo>
                  <a:lnTo>
                    <a:pt x="104" y="463"/>
                  </a:lnTo>
                  <a:lnTo>
                    <a:pt x="85" y="453"/>
                  </a:lnTo>
                  <a:lnTo>
                    <a:pt x="71" y="444"/>
                  </a:lnTo>
                  <a:lnTo>
                    <a:pt x="60" y="433"/>
                  </a:lnTo>
                  <a:lnTo>
                    <a:pt x="45" y="407"/>
                  </a:lnTo>
                  <a:lnTo>
                    <a:pt x="38" y="389"/>
                  </a:lnTo>
                  <a:lnTo>
                    <a:pt x="35" y="369"/>
                  </a:lnTo>
                  <a:lnTo>
                    <a:pt x="31" y="349"/>
                  </a:lnTo>
                  <a:lnTo>
                    <a:pt x="22" y="274"/>
                  </a:lnTo>
                  <a:lnTo>
                    <a:pt x="19" y="210"/>
                  </a:lnTo>
                  <a:lnTo>
                    <a:pt x="14" y="134"/>
                  </a:lnTo>
                  <a:lnTo>
                    <a:pt x="11" y="64"/>
                  </a:lnTo>
                  <a:lnTo>
                    <a:pt x="8" y="58"/>
                  </a:lnTo>
                  <a:lnTo>
                    <a:pt x="3" y="56"/>
                  </a:lnTo>
                  <a:lnTo>
                    <a:pt x="0" y="58"/>
                  </a:lnTo>
                  <a:lnTo>
                    <a:pt x="90" y="0"/>
                  </a:lnTo>
                  <a:lnTo>
                    <a:pt x="80" y="15"/>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296" name="Freeform 6"/>
            <p:cNvSpPr>
              <a:spLocks/>
            </p:cNvSpPr>
            <p:nvPr/>
          </p:nvSpPr>
          <p:spPr bwMode="auto">
            <a:xfrm>
              <a:off x="644" y="1546"/>
              <a:ext cx="362" cy="543"/>
            </a:xfrm>
            <a:custGeom>
              <a:avLst/>
              <a:gdLst>
                <a:gd name="T0" fmla="*/ 37 w 362"/>
                <a:gd name="T1" fmla="*/ 479 h 543"/>
                <a:gd name="T2" fmla="*/ 50 w 362"/>
                <a:gd name="T3" fmla="*/ 463 h 543"/>
                <a:gd name="T4" fmla="*/ 69 w 362"/>
                <a:gd name="T5" fmla="*/ 479 h 543"/>
                <a:gd name="T6" fmla="*/ 93 w 362"/>
                <a:gd name="T7" fmla="*/ 526 h 543"/>
                <a:gd name="T8" fmla="*/ 107 w 362"/>
                <a:gd name="T9" fmla="*/ 535 h 543"/>
                <a:gd name="T10" fmla="*/ 124 w 362"/>
                <a:gd name="T11" fmla="*/ 542 h 543"/>
                <a:gd name="T12" fmla="*/ 145 w 362"/>
                <a:gd name="T13" fmla="*/ 540 h 543"/>
                <a:gd name="T14" fmla="*/ 160 w 362"/>
                <a:gd name="T15" fmla="*/ 526 h 543"/>
                <a:gd name="T16" fmla="*/ 196 w 362"/>
                <a:gd name="T17" fmla="*/ 402 h 543"/>
                <a:gd name="T18" fmla="*/ 203 w 362"/>
                <a:gd name="T19" fmla="*/ 377 h 543"/>
                <a:gd name="T20" fmla="*/ 207 w 362"/>
                <a:gd name="T21" fmla="*/ 368 h 543"/>
                <a:gd name="T22" fmla="*/ 221 w 362"/>
                <a:gd name="T23" fmla="*/ 369 h 543"/>
                <a:gd name="T24" fmla="*/ 230 w 362"/>
                <a:gd name="T25" fmla="*/ 390 h 543"/>
                <a:gd name="T26" fmla="*/ 247 w 362"/>
                <a:gd name="T27" fmla="*/ 441 h 543"/>
                <a:gd name="T28" fmla="*/ 256 w 362"/>
                <a:gd name="T29" fmla="*/ 477 h 543"/>
                <a:gd name="T30" fmla="*/ 289 w 362"/>
                <a:gd name="T31" fmla="*/ 519 h 543"/>
                <a:gd name="T32" fmla="*/ 299 w 362"/>
                <a:gd name="T33" fmla="*/ 521 h 543"/>
                <a:gd name="T34" fmla="*/ 333 w 362"/>
                <a:gd name="T35" fmla="*/ 523 h 543"/>
                <a:gd name="T36" fmla="*/ 361 w 362"/>
                <a:gd name="T37" fmla="*/ 534 h 543"/>
                <a:gd name="T38" fmla="*/ 340 w 362"/>
                <a:gd name="T39" fmla="*/ 479 h 543"/>
                <a:gd name="T40" fmla="*/ 328 w 362"/>
                <a:gd name="T41" fmla="*/ 420 h 543"/>
                <a:gd name="T42" fmla="*/ 320 w 362"/>
                <a:gd name="T43" fmla="*/ 332 h 543"/>
                <a:gd name="T44" fmla="*/ 319 w 362"/>
                <a:gd name="T45" fmla="*/ 310 h 543"/>
                <a:gd name="T46" fmla="*/ 310 w 362"/>
                <a:gd name="T47" fmla="*/ 285 h 543"/>
                <a:gd name="T48" fmla="*/ 300 w 362"/>
                <a:gd name="T49" fmla="*/ 279 h 543"/>
                <a:gd name="T50" fmla="*/ 278 w 362"/>
                <a:gd name="T51" fmla="*/ 277 h 543"/>
                <a:gd name="T52" fmla="*/ 261 w 362"/>
                <a:gd name="T53" fmla="*/ 270 h 543"/>
                <a:gd name="T54" fmla="*/ 238 w 362"/>
                <a:gd name="T55" fmla="*/ 271 h 543"/>
                <a:gd name="T56" fmla="*/ 218 w 362"/>
                <a:gd name="T57" fmla="*/ 283 h 543"/>
                <a:gd name="T58" fmla="*/ 203 w 362"/>
                <a:gd name="T59" fmla="*/ 300 h 543"/>
                <a:gd name="T60" fmla="*/ 143 w 362"/>
                <a:gd name="T61" fmla="*/ 496 h 543"/>
                <a:gd name="T62" fmla="*/ 121 w 362"/>
                <a:gd name="T63" fmla="*/ 501 h 543"/>
                <a:gd name="T64" fmla="*/ 113 w 362"/>
                <a:gd name="T65" fmla="*/ 492 h 543"/>
                <a:gd name="T66" fmla="*/ 88 w 362"/>
                <a:gd name="T67" fmla="*/ 414 h 543"/>
                <a:gd name="T68" fmla="*/ 84 w 362"/>
                <a:gd name="T69" fmla="*/ 288 h 543"/>
                <a:gd name="T70" fmla="*/ 99 w 362"/>
                <a:gd name="T71" fmla="*/ 160 h 543"/>
                <a:gd name="T72" fmla="*/ 106 w 362"/>
                <a:gd name="T73" fmla="*/ 28 h 543"/>
                <a:gd name="T74" fmla="*/ 107 w 362"/>
                <a:gd name="T75" fmla="*/ 14 h 543"/>
                <a:gd name="T76" fmla="*/ 95 w 362"/>
                <a:gd name="T77" fmla="*/ 3 h 543"/>
                <a:gd name="T78" fmla="*/ 76 w 362"/>
                <a:gd name="T79" fmla="*/ 1 h 543"/>
                <a:gd name="T80" fmla="*/ 56 w 362"/>
                <a:gd name="T81" fmla="*/ 13 h 543"/>
                <a:gd name="T82" fmla="*/ 62 w 362"/>
                <a:gd name="T83" fmla="*/ 23 h 543"/>
                <a:gd name="T84" fmla="*/ 63 w 362"/>
                <a:gd name="T85" fmla="*/ 31 h 543"/>
                <a:gd name="T86" fmla="*/ 28 w 362"/>
                <a:gd name="T87" fmla="*/ 49 h 543"/>
                <a:gd name="T88" fmla="*/ 0 w 362"/>
                <a:gd name="T89" fmla="*/ 51 h 543"/>
                <a:gd name="T90" fmla="*/ 7 w 362"/>
                <a:gd name="T91" fmla="*/ 79 h 543"/>
                <a:gd name="T92" fmla="*/ 8 w 362"/>
                <a:gd name="T93" fmla="*/ 109 h 543"/>
                <a:gd name="T94" fmla="*/ 14 w 362"/>
                <a:gd name="T95" fmla="*/ 224 h 543"/>
                <a:gd name="T96" fmla="*/ 33 w 362"/>
                <a:gd name="T97" fmla="*/ 337 h 543"/>
                <a:gd name="T98" fmla="*/ 46 w 362"/>
                <a:gd name="T99" fmla="*/ 412 h 543"/>
                <a:gd name="T100" fmla="*/ 39 w 362"/>
                <a:gd name="T101" fmla="*/ 483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2" h="543">
                  <a:moveTo>
                    <a:pt x="39" y="483"/>
                  </a:moveTo>
                  <a:lnTo>
                    <a:pt x="37" y="479"/>
                  </a:lnTo>
                  <a:lnTo>
                    <a:pt x="46" y="471"/>
                  </a:lnTo>
                  <a:lnTo>
                    <a:pt x="50" y="463"/>
                  </a:lnTo>
                  <a:lnTo>
                    <a:pt x="60" y="457"/>
                  </a:lnTo>
                  <a:lnTo>
                    <a:pt x="69" y="479"/>
                  </a:lnTo>
                  <a:lnTo>
                    <a:pt x="77" y="500"/>
                  </a:lnTo>
                  <a:lnTo>
                    <a:pt x="93" y="526"/>
                  </a:lnTo>
                  <a:lnTo>
                    <a:pt x="100" y="530"/>
                  </a:lnTo>
                  <a:lnTo>
                    <a:pt x="107" y="535"/>
                  </a:lnTo>
                  <a:lnTo>
                    <a:pt x="118" y="537"/>
                  </a:lnTo>
                  <a:lnTo>
                    <a:pt x="124" y="542"/>
                  </a:lnTo>
                  <a:lnTo>
                    <a:pt x="137" y="540"/>
                  </a:lnTo>
                  <a:lnTo>
                    <a:pt x="145" y="540"/>
                  </a:lnTo>
                  <a:lnTo>
                    <a:pt x="155" y="533"/>
                  </a:lnTo>
                  <a:lnTo>
                    <a:pt x="160" y="526"/>
                  </a:lnTo>
                  <a:lnTo>
                    <a:pt x="167" y="517"/>
                  </a:lnTo>
                  <a:lnTo>
                    <a:pt x="196" y="402"/>
                  </a:lnTo>
                  <a:lnTo>
                    <a:pt x="199" y="382"/>
                  </a:lnTo>
                  <a:lnTo>
                    <a:pt x="203" y="377"/>
                  </a:lnTo>
                  <a:lnTo>
                    <a:pt x="204" y="370"/>
                  </a:lnTo>
                  <a:lnTo>
                    <a:pt x="207" y="368"/>
                  </a:lnTo>
                  <a:lnTo>
                    <a:pt x="213" y="370"/>
                  </a:lnTo>
                  <a:lnTo>
                    <a:pt x="221" y="369"/>
                  </a:lnTo>
                  <a:lnTo>
                    <a:pt x="227" y="380"/>
                  </a:lnTo>
                  <a:lnTo>
                    <a:pt x="230" y="390"/>
                  </a:lnTo>
                  <a:lnTo>
                    <a:pt x="233" y="402"/>
                  </a:lnTo>
                  <a:lnTo>
                    <a:pt x="247" y="441"/>
                  </a:lnTo>
                  <a:lnTo>
                    <a:pt x="250" y="463"/>
                  </a:lnTo>
                  <a:lnTo>
                    <a:pt x="256" y="477"/>
                  </a:lnTo>
                  <a:lnTo>
                    <a:pt x="277" y="513"/>
                  </a:lnTo>
                  <a:lnTo>
                    <a:pt x="289" y="519"/>
                  </a:lnTo>
                  <a:lnTo>
                    <a:pt x="291" y="522"/>
                  </a:lnTo>
                  <a:lnTo>
                    <a:pt x="299" y="521"/>
                  </a:lnTo>
                  <a:lnTo>
                    <a:pt x="313" y="522"/>
                  </a:lnTo>
                  <a:lnTo>
                    <a:pt x="333" y="523"/>
                  </a:lnTo>
                  <a:lnTo>
                    <a:pt x="348" y="528"/>
                  </a:lnTo>
                  <a:lnTo>
                    <a:pt x="361" y="534"/>
                  </a:lnTo>
                  <a:lnTo>
                    <a:pt x="348" y="505"/>
                  </a:lnTo>
                  <a:lnTo>
                    <a:pt x="340" y="479"/>
                  </a:lnTo>
                  <a:lnTo>
                    <a:pt x="330" y="454"/>
                  </a:lnTo>
                  <a:lnTo>
                    <a:pt x="328" y="420"/>
                  </a:lnTo>
                  <a:lnTo>
                    <a:pt x="318" y="359"/>
                  </a:lnTo>
                  <a:lnTo>
                    <a:pt x="320" y="332"/>
                  </a:lnTo>
                  <a:lnTo>
                    <a:pt x="320" y="319"/>
                  </a:lnTo>
                  <a:lnTo>
                    <a:pt x="319" y="310"/>
                  </a:lnTo>
                  <a:lnTo>
                    <a:pt x="313" y="301"/>
                  </a:lnTo>
                  <a:lnTo>
                    <a:pt x="310" y="285"/>
                  </a:lnTo>
                  <a:lnTo>
                    <a:pt x="304" y="276"/>
                  </a:lnTo>
                  <a:lnTo>
                    <a:pt x="300" y="279"/>
                  </a:lnTo>
                  <a:lnTo>
                    <a:pt x="292" y="279"/>
                  </a:lnTo>
                  <a:lnTo>
                    <a:pt x="278" y="277"/>
                  </a:lnTo>
                  <a:lnTo>
                    <a:pt x="267" y="275"/>
                  </a:lnTo>
                  <a:lnTo>
                    <a:pt x="261" y="270"/>
                  </a:lnTo>
                  <a:lnTo>
                    <a:pt x="246" y="270"/>
                  </a:lnTo>
                  <a:lnTo>
                    <a:pt x="238" y="271"/>
                  </a:lnTo>
                  <a:lnTo>
                    <a:pt x="223" y="276"/>
                  </a:lnTo>
                  <a:lnTo>
                    <a:pt x="218" y="283"/>
                  </a:lnTo>
                  <a:lnTo>
                    <a:pt x="208" y="289"/>
                  </a:lnTo>
                  <a:lnTo>
                    <a:pt x="203" y="300"/>
                  </a:lnTo>
                  <a:lnTo>
                    <a:pt x="151" y="460"/>
                  </a:lnTo>
                  <a:lnTo>
                    <a:pt x="143" y="496"/>
                  </a:lnTo>
                  <a:lnTo>
                    <a:pt x="133" y="502"/>
                  </a:lnTo>
                  <a:lnTo>
                    <a:pt x="121" y="501"/>
                  </a:lnTo>
                  <a:lnTo>
                    <a:pt x="114" y="495"/>
                  </a:lnTo>
                  <a:lnTo>
                    <a:pt x="113" y="492"/>
                  </a:lnTo>
                  <a:lnTo>
                    <a:pt x="107" y="468"/>
                  </a:lnTo>
                  <a:lnTo>
                    <a:pt x="88" y="414"/>
                  </a:lnTo>
                  <a:lnTo>
                    <a:pt x="74" y="353"/>
                  </a:lnTo>
                  <a:lnTo>
                    <a:pt x="84" y="288"/>
                  </a:lnTo>
                  <a:lnTo>
                    <a:pt x="91" y="226"/>
                  </a:lnTo>
                  <a:lnTo>
                    <a:pt x="99" y="160"/>
                  </a:lnTo>
                  <a:lnTo>
                    <a:pt x="105" y="94"/>
                  </a:lnTo>
                  <a:lnTo>
                    <a:pt x="106" y="28"/>
                  </a:lnTo>
                  <a:lnTo>
                    <a:pt x="107" y="23"/>
                  </a:lnTo>
                  <a:lnTo>
                    <a:pt x="107" y="14"/>
                  </a:lnTo>
                  <a:lnTo>
                    <a:pt x="103" y="7"/>
                  </a:lnTo>
                  <a:lnTo>
                    <a:pt x="95" y="3"/>
                  </a:lnTo>
                  <a:lnTo>
                    <a:pt x="84" y="0"/>
                  </a:lnTo>
                  <a:lnTo>
                    <a:pt x="76" y="1"/>
                  </a:lnTo>
                  <a:lnTo>
                    <a:pt x="53" y="15"/>
                  </a:lnTo>
                  <a:lnTo>
                    <a:pt x="56" y="13"/>
                  </a:lnTo>
                  <a:lnTo>
                    <a:pt x="61" y="14"/>
                  </a:lnTo>
                  <a:lnTo>
                    <a:pt x="62" y="23"/>
                  </a:lnTo>
                  <a:lnTo>
                    <a:pt x="64" y="27"/>
                  </a:lnTo>
                  <a:lnTo>
                    <a:pt x="63" y="31"/>
                  </a:lnTo>
                  <a:lnTo>
                    <a:pt x="44" y="42"/>
                  </a:lnTo>
                  <a:lnTo>
                    <a:pt x="28" y="49"/>
                  </a:lnTo>
                  <a:lnTo>
                    <a:pt x="16" y="50"/>
                  </a:lnTo>
                  <a:lnTo>
                    <a:pt x="0" y="51"/>
                  </a:lnTo>
                  <a:lnTo>
                    <a:pt x="8" y="64"/>
                  </a:lnTo>
                  <a:lnTo>
                    <a:pt x="7" y="79"/>
                  </a:lnTo>
                  <a:lnTo>
                    <a:pt x="6" y="92"/>
                  </a:lnTo>
                  <a:lnTo>
                    <a:pt x="8" y="109"/>
                  </a:lnTo>
                  <a:lnTo>
                    <a:pt x="10" y="165"/>
                  </a:lnTo>
                  <a:lnTo>
                    <a:pt x="14" y="224"/>
                  </a:lnTo>
                  <a:lnTo>
                    <a:pt x="22" y="283"/>
                  </a:lnTo>
                  <a:lnTo>
                    <a:pt x="33" y="337"/>
                  </a:lnTo>
                  <a:lnTo>
                    <a:pt x="43" y="392"/>
                  </a:lnTo>
                  <a:lnTo>
                    <a:pt x="46" y="412"/>
                  </a:lnTo>
                  <a:lnTo>
                    <a:pt x="31" y="470"/>
                  </a:lnTo>
                  <a:lnTo>
                    <a:pt x="39" y="483"/>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297" name="Freeform 7"/>
            <p:cNvSpPr>
              <a:spLocks/>
            </p:cNvSpPr>
            <p:nvPr/>
          </p:nvSpPr>
          <p:spPr bwMode="auto">
            <a:xfrm>
              <a:off x="1010" y="1533"/>
              <a:ext cx="297" cy="379"/>
            </a:xfrm>
            <a:custGeom>
              <a:avLst/>
              <a:gdLst>
                <a:gd name="T0" fmla="*/ 140 w 297"/>
                <a:gd name="T1" fmla="*/ 17 h 379"/>
                <a:gd name="T2" fmla="*/ 111 w 297"/>
                <a:gd name="T3" fmla="*/ 30 h 379"/>
                <a:gd name="T4" fmla="*/ 88 w 297"/>
                <a:gd name="T5" fmla="*/ 78 h 379"/>
                <a:gd name="T6" fmla="*/ 78 w 297"/>
                <a:gd name="T7" fmla="*/ 107 h 379"/>
                <a:gd name="T8" fmla="*/ 58 w 297"/>
                <a:gd name="T9" fmla="*/ 185 h 379"/>
                <a:gd name="T10" fmla="*/ 43 w 297"/>
                <a:gd name="T11" fmla="*/ 265 h 379"/>
                <a:gd name="T12" fmla="*/ 43 w 297"/>
                <a:gd name="T13" fmla="*/ 309 h 379"/>
                <a:gd name="T14" fmla="*/ 45 w 297"/>
                <a:gd name="T15" fmla="*/ 326 h 379"/>
                <a:gd name="T16" fmla="*/ 54 w 297"/>
                <a:gd name="T17" fmla="*/ 328 h 379"/>
                <a:gd name="T18" fmla="*/ 73 w 297"/>
                <a:gd name="T19" fmla="*/ 322 h 379"/>
                <a:gd name="T20" fmla="*/ 101 w 297"/>
                <a:gd name="T21" fmla="*/ 271 h 379"/>
                <a:gd name="T22" fmla="*/ 131 w 297"/>
                <a:gd name="T23" fmla="*/ 186 h 379"/>
                <a:gd name="T24" fmla="*/ 150 w 297"/>
                <a:gd name="T25" fmla="*/ 121 h 379"/>
                <a:gd name="T26" fmla="*/ 145 w 297"/>
                <a:gd name="T27" fmla="*/ 99 h 379"/>
                <a:gd name="T28" fmla="*/ 141 w 297"/>
                <a:gd name="T29" fmla="*/ 78 h 379"/>
                <a:gd name="T30" fmla="*/ 145 w 297"/>
                <a:gd name="T31" fmla="*/ 63 h 379"/>
                <a:gd name="T32" fmla="*/ 183 w 297"/>
                <a:gd name="T33" fmla="*/ 44 h 379"/>
                <a:gd name="T34" fmla="*/ 205 w 297"/>
                <a:gd name="T35" fmla="*/ 36 h 379"/>
                <a:gd name="T36" fmla="*/ 226 w 297"/>
                <a:gd name="T37" fmla="*/ 27 h 379"/>
                <a:gd name="T38" fmla="*/ 241 w 297"/>
                <a:gd name="T39" fmla="*/ 36 h 379"/>
                <a:gd name="T40" fmla="*/ 278 w 297"/>
                <a:gd name="T41" fmla="*/ 216 h 379"/>
                <a:gd name="T42" fmla="*/ 291 w 297"/>
                <a:gd name="T43" fmla="*/ 320 h 379"/>
                <a:gd name="T44" fmla="*/ 277 w 297"/>
                <a:gd name="T45" fmla="*/ 319 h 379"/>
                <a:gd name="T46" fmla="*/ 250 w 297"/>
                <a:gd name="T47" fmla="*/ 313 h 379"/>
                <a:gd name="T48" fmla="*/ 226 w 297"/>
                <a:gd name="T49" fmla="*/ 314 h 379"/>
                <a:gd name="T50" fmla="*/ 208 w 297"/>
                <a:gd name="T51" fmla="*/ 315 h 379"/>
                <a:gd name="T52" fmla="*/ 192 w 297"/>
                <a:gd name="T53" fmla="*/ 312 h 379"/>
                <a:gd name="T54" fmla="*/ 185 w 297"/>
                <a:gd name="T55" fmla="*/ 277 h 379"/>
                <a:gd name="T56" fmla="*/ 167 w 297"/>
                <a:gd name="T57" fmla="*/ 226 h 379"/>
                <a:gd name="T58" fmla="*/ 159 w 297"/>
                <a:gd name="T59" fmla="*/ 204 h 379"/>
                <a:gd name="T60" fmla="*/ 144 w 297"/>
                <a:gd name="T61" fmla="*/ 208 h 379"/>
                <a:gd name="T62" fmla="*/ 114 w 297"/>
                <a:gd name="T63" fmla="*/ 285 h 379"/>
                <a:gd name="T64" fmla="*/ 76 w 297"/>
                <a:gd name="T65" fmla="*/ 355 h 379"/>
                <a:gd name="T66" fmla="*/ 67 w 297"/>
                <a:gd name="T67" fmla="*/ 370 h 379"/>
                <a:gd name="T68" fmla="*/ 43 w 297"/>
                <a:gd name="T69" fmla="*/ 375 h 379"/>
                <a:gd name="T70" fmla="*/ 25 w 297"/>
                <a:gd name="T71" fmla="*/ 368 h 379"/>
                <a:gd name="T72" fmla="*/ 9 w 297"/>
                <a:gd name="T73" fmla="*/ 356 h 379"/>
                <a:gd name="T74" fmla="*/ 2 w 297"/>
                <a:gd name="T75" fmla="*/ 330 h 379"/>
                <a:gd name="T76" fmla="*/ 0 w 297"/>
                <a:gd name="T77" fmla="*/ 295 h 379"/>
                <a:gd name="T78" fmla="*/ 2 w 297"/>
                <a:gd name="T79" fmla="*/ 232 h 379"/>
                <a:gd name="T80" fmla="*/ 12 w 297"/>
                <a:gd name="T81" fmla="*/ 169 h 379"/>
                <a:gd name="T82" fmla="*/ 30 w 297"/>
                <a:gd name="T83" fmla="*/ 110 h 379"/>
                <a:gd name="T84" fmla="*/ 45 w 297"/>
                <a:gd name="T85" fmla="*/ 69 h 379"/>
                <a:gd name="T86" fmla="*/ 62 w 297"/>
                <a:gd name="T87" fmla="*/ 42 h 379"/>
                <a:gd name="T88" fmla="*/ 84 w 297"/>
                <a:gd name="T89" fmla="*/ 19 h 379"/>
                <a:gd name="T90" fmla="*/ 122 w 297"/>
                <a:gd name="T91" fmla="*/ 1 h 379"/>
                <a:gd name="T92" fmla="*/ 139 w 297"/>
                <a:gd name="T93" fmla="*/ 0 h 379"/>
                <a:gd name="T94" fmla="*/ 156 w 297"/>
                <a:gd name="T95" fmla="*/ 12 h 379"/>
                <a:gd name="T96" fmla="*/ 147 w 297"/>
                <a:gd name="T97" fmla="*/ 21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7" h="379">
                  <a:moveTo>
                    <a:pt x="147" y="21"/>
                  </a:moveTo>
                  <a:lnTo>
                    <a:pt x="140" y="17"/>
                  </a:lnTo>
                  <a:lnTo>
                    <a:pt x="131" y="18"/>
                  </a:lnTo>
                  <a:lnTo>
                    <a:pt x="111" y="30"/>
                  </a:lnTo>
                  <a:lnTo>
                    <a:pt x="96" y="56"/>
                  </a:lnTo>
                  <a:lnTo>
                    <a:pt x="88" y="78"/>
                  </a:lnTo>
                  <a:lnTo>
                    <a:pt x="80" y="102"/>
                  </a:lnTo>
                  <a:lnTo>
                    <a:pt x="78" y="107"/>
                  </a:lnTo>
                  <a:lnTo>
                    <a:pt x="66" y="146"/>
                  </a:lnTo>
                  <a:lnTo>
                    <a:pt x="58" y="185"/>
                  </a:lnTo>
                  <a:lnTo>
                    <a:pt x="51" y="224"/>
                  </a:lnTo>
                  <a:lnTo>
                    <a:pt x="43" y="265"/>
                  </a:lnTo>
                  <a:lnTo>
                    <a:pt x="43" y="300"/>
                  </a:lnTo>
                  <a:lnTo>
                    <a:pt x="43" y="309"/>
                  </a:lnTo>
                  <a:lnTo>
                    <a:pt x="44" y="317"/>
                  </a:lnTo>
                  <a:lnTo>
                    <a:pt x="45" y="326"/>
                  </a:lnTo>
                  <a:lnTo>
                    <a:pt x="51" y="330"/>
                  </a:lnTo>
                  <a:lnTo>
                    <a:pt x="54" y="328"/>
                  </a:lnTo>
                  <a:lnTo>
                    <a:pt x="60" y="330"/>
                  </a:lnTo>
                  <a:lnTo>
                    <a:pt x="73" y="322"/>
                  </a:lnTo>
                  <a:lnTo>
                    <a:pt x="78" y="314"/>
                  </a:lnTo>
                  <a:lnTo>
                    <a:pt x="101" y="271"/>
                  </a:lnTo>
                  <a:lnTo>
                    <a:pt x="119" y="228"/>
                  </a:lnTo>
                  <a:lnTo>
                    <a:pt x="131" y="186"/>
                  </a:lnTo>
                  <a:lnTo>
                    <a:pt x="150" y="129"/>
                  </a:lnTo>
                  <a:lnTo>
                    <a:pt x="150" y="121"/>
                  </a:lnTo>
                  <a:lnTo>
                    <a:pt x="146" y="110"/>
                  </a:lnTo>
                  <a:lnTo>
                    <a:pt x="145" y="99"/>
                  </a:lnTo>
                  <a:lnTo>
                    <a:pt x="141" y="86"/>
                  </a:lnTo>
                  <a:lnTo>
                    <a:pt x="141" y="78"/>
                  </a:lnTo>
                  <a:lnTo>
                    <a:pt x="141" y="70"/>
                  </a:lnTo>
                  <a:lnTo>
                    <a:pt x="145" y="63"/>
                  </a:lnTo>
                  <a:lnTo>
                    <a:pt x="171" y="47"/>
                  </a:lnTo>
                  <a:lnTo>
                    <a:pt x="183" y="44"/>
                  </a:lnTo>
                  <a:lnTo>
                    <a:pt x="195" y="41"/>
                  </a:lnTo>
                  <a:lnTo>
                    <a:pt x="205" y="36"/>
                  </a:lnTo>
                  <a:lnTo>
                    <a:pt x="217" y="32"/>
                  </a:lnTo>
                  <a:lnTo>
                    <a:pt x="226" y="27"/>
                  </a:lnTo>
                  <a:lnTo>
                    <a:pt x="233" y="31"/>
                  </a:lnTo>
                  <a:lnTo>
                    <a:pt x="241" y="36"/>
                  </a:lnTo>
                  <a:lnTo>
                    <a:pt x="248" y="49"/>
                  </a:lnTo>
                  <a:lnTo>
                    <a:pt x="278" y="216"/>
                  </a:lnTo>
                  <a:lnTo>
                    <a:pt x="296" y="299"/>
                  </a:lnTo>
                  <a:lnTo>
                    <a:pt x="291" y="320"/>
                  </a:lnTo>
                  <a:lnTo>
                    <a:pt x="285" y="318"/>
                  </a:lnTo>
                  <a:lnTo>
                    <a:pt x="277" y="319"/>
                  </a:lnTo>
                  <a:lnTo>
                    <a:pt x="265" y="313"/>
                  </a:lnTo>
                  <a:lnTo>
                    <a:pt x="250" y="313"/>
                  </a:lnTo>
                  <a:lnTo>
                    <a:pt x="238" y="312"/>
                  </a:lnTo>
                  <a:lnTo>
                    <a:pt x="226" y="314"/>
                  </a:lnTo>
                  <a:lnTo>
                    <a:pt x="211" y="313"/>
                  </a:lnTo>
                  <a:lnTo>
                    <a:pt x="208" y="315"/>
                  </a:lnTo>
                  <a:lnTo>
                    <a:pt x="200" y="317"/>
                  </a:lnTo>
                  <a:lnTo>
                    <a:pt x="192" y="312"/>
                  </a:lnTo>
                  <a:lnTo>
                    <a:pt x="188" y="306"/>
                  </a:lnTo>
                  <a:lnTo>
                    <a:pt x="185" y="277"/>
                  </a:lnTo>
                  <a:lnTo>
                    <a:pt x="179" y="254"/>
                  </a:lnTo>
                  <a:lnTo>
                    <a:pt x="167" y="226"/>
                  </a:lnTo>
                  <a:lnTo>
                    <a:pt x="159" y="214"/>
                  </a:lnTo>
                  <a:lnTo>
                    <a:pt x="159" y="204"/>
                  </a:lnTo>
                  <a:lnTo>
                    <a:pt x="153" y="203"/>
                  </a:lnTo>
                  <a:lnTo>
                    <a:pt x="144" y="208"/>
                  </a:lnTo>
                  <a:lnTo>
                    <a:pt x="142" y="214"/>
                  </a:lnTo>
                  <a:lnTo>
                    <a:pt x="114" y="285"/>
                  </a:lnTo>
                  <a:lnTo>
                    <a:pt x="77" y="351"/>
                  </a:lnTo>
                  <a:lnTo>
                    <a:pt x="76" y="355"/>
                  </a:lnTo>
                  <a:lnTo>
                    <a:pt x="68" y="365"/>
                  </a:lnTo>
                  <a:lnTo>
                    <a:pt x="67" y="370"/>
                  </a:lnTo>
                  <a:lnTo>
                    <a:pt x="53" y="378"/>
                  </a:lnTo>
                  <a:lnTo>
                    <a:pt x="43" y="375"/>
                  </a:lnTo>
                  <a:lnTo>
                    <a:pt x="36" y="371"/>
                  </a:lnTo>
                  <a:lnTo>
                    <a:pt x="25" y="368"/>
                  </a:lnTo>
                  <a:lnTo>
                    <a:pt x="16" y="361"/>
                  </a:lnTo>
                  <a:lnTo>
                    <a:pt x="9" y="356"/>
                  </a:lnTo>
                  <a:lnTo>
                    <a:pt x="5" y="341"/>
                  </a:lnTo>
                  <a:lnTo>
                    <a:pt x="2" y="330"/>
                  </a:lnTo>
                  <a:lnTo>
                    <a:pt x="3" y="316"/>
                  </a:lnTo>
                  <a:lnTo>
                    <a:pt x="0" y="295"/>
                  </a:lnTo>
                  <a:lnTo>
                    <a:pt x="0" y="265"/>
                  </a:lnTo>
                  <a:lnTo>
                    <a:pt x="2" y="232"/>
                  </a:lnTo>
                  <a:lnTo>
                    <a:pt x="6" y="203"/>
                  </a:lnTo>
                  <a:lnTo>
                    <a:pt x="12" y="169"/>
                  </a:lnTo>
                  <a:lnTo>
                    <a:pt x="21" y="138"/>
                  </a:lnTo>
                  <a:lnTo>
                    <a:pt x="30" y="110"/>
                  </a:lnTo>
                  <a:lnTo>
                    <a:pt x="42" y="76"/>
                  </a:lnTo>
                  <a:lnTo>
                    <a:pt x="45" y="69"/>
                  </a:lnTo>
                  <a:lnTo>
                    <a:pt x="53" y="57"/>
                  </a:lnTo>
                  <a:lnTo>
                    <a:pt x="62" y="42"/>
                  </a:lnTo>
                  <a:lnTo>
                    <a:pt x="72" y="31"/>
                  </a:lnTo>
                  <a:lnTo>
                    <a:pt x="84" y="19"/>
                  </a:lnTo>
                  <a:lnTo>
                    <a:pt x="110" y="4"/>
                  </a:lnTo>
                  <a:lnTo>
                    <a:pt x="122" y="1"/>
                  </a:lnTo>
                  <a:lnTo>
                    <a:pt x="130" y="1"/>
                  </a:lnTo>
                  <a:lnTo>
                    <a:pt x="139" y="0"/>
                  </a:lnTo>
                  <a:lnTo>
                    <a:pt x="147" y="8"/>
                  </a:lnTo>
                  <a:lnTo>
                    <a:pt x="156" y="12"/>
                  </a:lnTo>
                  <a:lnTo>
                    <a:pt x="165" y="29"/>
                  </a:lnTo>
                  <a:lnTo>
                    <a:pt x="147" y="21"/>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298" name="Freeform 8"/>
            <p:cNvSpPr>
              <a:spLocks/>
            </p:cNvSpPr>
            <p:nvPr/>
          </p:nvSpPr>
          <p:spPr bwMode="auto">
            <a:xfrm>
              <a:off x="1294" y="1405"/>
              <a:ext cx="183" cy="323"/>
            </a:xfrm>
            <a:custGeom>
              <a:avLst/>
              <a:gdLst>
                <a:gd name="T0" fmla="*/ 13 w 183"/>
                <a:gd name="T1" fmla="*/ 147 h 323"/>
                <a:gd name="T2" fmla="*/ 31 w 183"/>
                <a:gd name="T3" fmla="*/ 79 h 323"/>
                <a:gd name="T4" fmla="*/ 36 w 183"/>
                <a:gd name="T5" fmla="*/ 72 h 323"/>
                <a:gd name="T6" fmla="*/ 40 w 183"/>
                <a:gd name="T7" fmla="*/ 65 h 323"/>
                <a:gd name="T8" fmla="*/ 47 w 183"/>
                <a:gd name="T9" fmla="*/ 61 h 323"/>
                <a:gd name="T10" fmla="*/ 48 w 183"/>
                <a:gd name="T11" fmla="*/ 57 h 323"/>
                <a:gd name="T12" fmla="*/ 53 w 183"/>
                <a:gd name="T13" fmla="*/ 57 h 323"/>
                <a:gd name="T14" fmla="*/ 59 w 183"/>
                <a:gd name="T15" fmla="*/ 53 h 323"/>
                <a:gd name="T16" fmla="*/ 67 w 183"/>
                <a:gd name="T17" fmla="*/ 67 h 323"/>
                <a:gd name="T18" fmla="*/ 73 w 183"/>
                <a:gd name="T19" fmla="*/ 84 h 323"/>
                <a:gd name="T20" fmla="*/ 79 w 183"/>
                <a:gd name="T21" fmla="*/ 100 h 323"/>
                <a:gd name="T22" fmla="*/ 85 w 183"/>
                <a:gd name="T23" fmla="*/ 118 h 323"/>
                <a:gd name="T24" fmla="*/ 91 w 183"/>
                <a:gd name="T25" fmla="*/ 158 h 323"/>
                <a:gd name="T26" fmla="*/ 101 w 183"/>
                <a:gd name="T27" fmla="*/ 196 h 323"/>
                <a:gd name="T28" fmla="*/ 106 w 183"/>
                <a:gd name="T29" fmla="*/ 233 h 323"/>
                <a:gd name="T30" fmla="*/ 105 w 183"/>
                <a:gd name="T31" fmla="*/ 247 h 323"/>
                <a:gd name="T32" fmla="*/ 105 w 183"/>
                <a:gd name="T33" fmla="*/ 270 h 323"/>
                <a:gd name="T34" fmla="*/ 104 w 183"/>
                <a:gd name="T35" fmla="*/ 292 h 323"/>
                <a:gd name="T36" fmla="*/ 107 w 183"/>
                <a:gd name="T37" fmla="*/ 303 h 323"/>
                <a:gd name="T38" fmla="*/ 116 w 183"/>
                <a:gd name="T39" fmla="*/ 311 h 323"/>
                <a:gd name="T40" fmla="*/ 126 w 183"/>
                <a:gd name="T41" fmla="*/ 319 h 323"/>
                <a:gd name="T42" fmla="*/ 138 w 183"/>
                <a:gd name="T43" fmla="*/ 319 h 323"/>
                <a:gd name="T44" fmla="*/ 150 w 183"/>
                <a:gd name="T45" fmla="*/ 322 h 323"/>
                <a:gd name="T46" fmla="*/ 162 w 183"/>
                <a:gd name="T47" fmla="*/ 320 h 323"/>
                <a:gd name="T48" fmla="*/ 176 w 183"/>
                <a:gd name="T49" fmla="*/ 314 h 323"/>
                <a:gd name="T50" fmla="*/ 180 w 183"/>
                <a:gd name="T51" fmla="*/ 282 h 323"/>
                <a:gd name="T52" fmla="*/ 182 w 183"/>
                <a:gd name="T53" fmla="*/ 249 h 323"/>
                <a:gd name="T54" fmla="*/ 166 w 183"/>
                <a:gd name="T55" fmla="*/ 134 h 323"/>
                <a:gd name="T56" fmla="*/ 165 w 183"/>
                <a:gd name="T57" fmla="*/ 132 h 323"/>
                <a:gd name="T58" fmla="*/ 159 w 183"/>
                <a:gd name="T59" fmla="*/ 99 h 323"/>
                <a:gd name="T60" fmla="*/ 151 w 183"/>
                <a:gd name="T61" fmla="*/ 64 h 323"/>
                <a:gd name="T62" fmla="*/ 145 w 183"/>
                <a:gd name="T63" fmla="*/ 33 h 323"/>
                <a:gd name="T64" fmla="*/ 139 w 183"/>
                <a:gd name="T65" fmla="*/ 15 h 323"/>
                <a:gd name="T66" fmla="*/ 135 w 183"/>
                <a:gd name="T67" fmla="*/ 17 h 323"/>
                <a:gd name="T68" fmla="*/ 125 w 183"/>
                <a:gd name="T69" fmla="*/ 13 h 323"/>
                <a:gd name="T70" fmla="*/ 117 w 183"/>
                <a:gd name="T71" fmla="*/ 15 h 323"/>
                <a:gd name="T72" fmla="*/ 109 w 183"/>
                <a:gd name="T73" fmla="*/ 10 h 323"/>
                <a:gd name="T74" fmla="*/ 98 w 183"/>
                <a:gd name="T75" fmla="*/ 8 h 323"/>
                <a:gd name="T76" fmla="*/ 93 w 183"/>
                <a:gd name="T77" fmla="*/ 3 h 323"/>
                <a:gd name="T78" fmla="*/ 81 w 183"/>
                <a:gd name="T79" fmla="*/ 0 h 323"/>
                <a:gd name="T80" fmla="*/ 73 w 183"/>
                <a:gd name="T81" fmla="*/ 2 h 323"/>
                <a:gd name="T82" fmla="*/ 65 w 183"/>
                <a:gd name="T83" fmla="*/ 2 h 323"/>
                <a:gd name="T84" fmla="*/ 45 w 183"/>
                <a:gd name="T85" fmla="*/ 14 h 323"/>
                <a:gd name="T86" fmla="*/ 34 w 183"/>
                <a:gd name="T87" fmla="*/ 26 h 323"/>
                <a:gd name="T88" fmla="*/ 31 w 183"/>
                <a:gd name="T89" fmla="*/ 36 h 323"/>
                <a:gd name="T90" fmla="*/ 27 w 183"/>
                <a:gd name="T91" fmla="*/ 43 h 323"/>
                <a:gd name="T92" fmla="*/ 19 w 183"/>
                <a:gd name="T93" fmla="*/ 59 h 323"/>
                <a:gd name="T94" fmla="*/ 11 w 183"/>
                <a:gd name="T95" fmla="*/ 82 h 323"/>
                <a:gd name="T96" fmla="*/ 8 w 183"/>
                <a:gd name="T97" fmla="*/ 102 h 323"/>
                <a:gd name="T98" fmla="*/ 0 w 183"/>
                <a:gd name="T99" fmla="*/ 133 h 323"/>
                <a:gd name="T100" fmla="*/ 2 w 183"/>
                <a:gd name="T101" fmla="*/ 142 h 323"/>
                <a:gd name="T102" fmla="*/ 4 w 183"/>
                <a:gd name="T103" fmla="*/ 153 h 323"/>
                <a:gd name="T104" fmla="*/ 8 w 183"/>
                <a:gd name="T105" fmla="*/ 160 h 323"/>
                <a:gd name="T106" fmla="*/ 17 w 183"/>
                <a:gd name="T107" fmla="*/ 167 h 323"/>
                <a:gd name="T108" fmla="*/ 13 w 183"/>
                <a:gd name="T109" fmla="*/ 147 h 3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323">
                  <a:moveTo>
                    <a:pt x="13" y="147"/>
                  </a:moveTo>
                  <a:lnTo>
                    <a:pt x="31" y="79"/>
                  </a:lnTo>
                  <a:lnTo>
                    <a:pt x="36" y="72"/>
                  </a:lnTo>
                  <a:lnTo>
                    <a:pt x="40" y="65"/>
                  </a:lnTo>
                  <a:lnTo>
                    <a:pt x="47" y="61"/>
                  </a:lnTo>
                  <a:lnTo>
                    <a:pt x="48" y="57"/>
                  </a:lnTo>
                  <a:lnTo>
                    <a:pt x="53" y="57"/>
                  </a:lnTo>
                  <a:lnTo>
                    <a:pt x="59" y="53"/>
                  </a:lnTo>
                  <a:lnTo>
                    <a:pt x="67" y="67"/>
                  </a:lnTo>
                  <a:lnTo>
                    <a:pt x="73" y="84"/>
                  </a:lnTo>
                  <a:lnTo>
                    <a:pt x="79" y="100"/>
                  </a:lnTo>
                  <a:lnTo>
                    <a:pt x="85" y="118"/>
                  </a:lnTo>
                  <a:lnTo>
                    <a:pt x="91" y="158"/>
                  </a:lnTo>
                  <a:lnTo>
                    <a:pt x="101" y="196"/>
                  </a:lnTo>
                  <a:lnTo>
                    <a:pt x="106" y="233"/>
                  </a:lnTo>
                  <a:lnTo>
                    <a:pt x="105" y="247"/>
                  </a:lnTo>
                  <a:lnTo>
                    <a:pt x="105" y="270"/>
                  </a:lnTo>
                  <a:lnTo>
                    <a:pt x="104" y="292"/>
                  </a:lnTo>
                  <a:lnTo>
                    <a:pt x="107" y="303"/>
                  </a:lnTo>
                  <a:lnTo>
                    <a:pt x="116" y="311"/>
                  </a:lnTo>
                  <a:lnTo>
                    <a:pt x="126" y="319"/>
                  </a:lnTo>
                  <a:lnTo>
                    <a:pt x="138" y="319"/>
                  </a:lnTo>
                  <a:lnTo>
                    <a:pt x="150" y="322"/>
                  </a:lnTo>
                  <a:lnTo>
                    <a:pt x="162" y="320"/>
                  </a:lnTo>
                  <a:lnTo>
                    <a:pt x="176" y="314"/>
                  </a:lnTo>
                  <a:lnTo>
                    <a:pt x="180" y="282"/>
                  </a:lnTo>
                  <a:lnTo>
                    <a:pt x="182" y="249"/>
                  </a:lnTo>
                  <a:lnTo>
                    <a:pt x="166" y="134"/>
                  </a:lnTo>
                  <a:lnTo>
                    <a:pt x="165" y="132"/>
                  </a:lnTo>
                  <a:lnTo>
                    <a:pt x="159" y="99"/>
                  </a:lnTo>
                  <a:lnTo>
                    <a:pt x="151" y="64"/>
                  </a:lnTo>
                  <a:lnTo>
                    <a:pt x="145" y="33"/>
                  </a:lnTo>
                  <a:lnTo>
                    <a:pt x="139" y="15"/>
                  </a:lnTo>
                  <a:lnTo>
                    <a:pt x="135" y="17"/>
                  </a:lnTo>
                  <a:lnTo>
                    <a:pt x="125" y="13"/>
                  </a:lnTo>
                  <a:lnTo>
                    <a:pt x="117" y="15"/>
                  </a:lnTo>
                  <a:lnTo>
                    <a:pt x="109" y="10"/>
                  </a:lnTo>
                  <a:lnTo>
                    <a:pt x="98" y="8"/>
                  </a:lnTo>
                  <a:lnTo>
                    <a:pt x="93" y="3"/>
                  </a:lnTo>
                  <a:lnTo>
                    <a:pt x="81" y="0"/>
                  </a:lnTo>
                  <a:lnTo>
                    <a:pt x="73" y="2"/>
                  </a:lnTo>
                  <a:lnTo>
                    <a:pt x="65" y="2"/>
                  </a:lnTo>
                  <a:lnTo>
                    <a:pt x="45" y="14"/>
                  </a:lnTo>
                  <a:lnTo>
                    <a:pt x="34" y="26"/>
                  </a:lnTo>
                  <a:lnTo>
                    <a:pt x="31" y="36"/>
                  </a:lnTo>
                  <a:lnTo>
                    <a:pt x="27" y="43"/>
                  </a:lnTo>
                  <a:lnTo>
                    <a:pt x="19" y="59"/>
                  </a:lnTo>
                  <a:lnTo>
                    <a:pt x="11" y="82"/>
                  </a:lnTo>
                  <a:lnTo>
                    <a:pt x="8" y="102"/>
                  </a:lnTo>
                  <a:lnTo>
                    <a:pt x="0" y="133"/>
                  </a:lnTo>
                  <a:lnTo>
                    <a:pt x="2" y="142"/>
                  </a:lnTo>
                  <a:lnTo>
                    <a:pt x="4" y="153"/>
                  </a:lnTo>
                  <a:lnTo>
                    <a:pt x="8" y="160"/>
                  </a:lnTo>
                  <a:lnTo>
                    <a:pt x="17" y="167"/>
                  </a:lnTo>
                  <a:lnTo>
                    <a:pt x="13" y="147"/>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299" name="Freeform 9"/>
            <p:cNvSpPr>
              <a:spLocks/>
            </p:cNvSpPr>
            <p:nvPr/>
          </p:nvSpPr>
          <p:spPr bwMode="auto">
            <a:xfrm>
              <a:off x="1460" y="1349"/>
              <a:ext cx="240" cy="306"/>
            </a:xfrm>
            <a:custGeom>
              <a:avLst/>
              <a:gdLst>
                <a:gd name="T0" fmla="*/ 20 w 240"/>
                <a:gd name="T1" fmla="*/ 268 h 306"/>
                <a:gd name="T2" fmla="*/ 30 w 240"/>
                <a:gd name="T3" fmla="*/ 227 h 306"/>
                <a:gd name="T4" fmla="*/ 45 w 240"/>
                <a:gd name="T5" fmla="*/ 161 h 306"/>
                <a:gd name="T6" fmla="*/ 66 w 240"/>
                <a:gd name="T7" fmla="*/ 99 h 306"/>
                <a:gd name="T8" fmla="*/ 77 w 240"/>
                <a:gd name="T9" fmla="*/ 96 h 306"/>
                <a:gd name="T10" fmla="*/ 84 w 240"/>
                <a:gd name="T11" fmla="*/ 115 h 306"/>
                <a:gd name="T12" fmla="*/ 88 w 240"/>
                <a:gd name="T13" fmla="*/ 165 h 306"/>
                <a:gd name="T14" fmla="*/ 99 w 240"/>
                <a:gd name="T15" fmla="*/ 252 h 306"/>
                <a:gd name="T16" fmla="*/ 105 w 240"/>
                <a:gd name="T17" fmla="*/ 274 h 306"/>
                <a:gd name="T18" fmla="*/ 118 w 240"/>
                <a:gd name="T19" fmla="*/ 283 h 306"/>
                <a:gd name="T20" fmla="*/ 135 w 240"/>
                <a:gd name="T21" fmla="*/ 296 h 306"/>
                <a:gd name="T22" fmla="*/ 164 w 240"/>
                <a:gd name="T23" fmla="*/ 300 h 306"/>
                <a:gd name="T24" fmla="*/ 181 w 240"/>
                <a:gd name="T25" fmla="*/ 299 h 306"/>
                <a:gd name="T26" fmla="*/ 190 w 240"/>
                <a:gd name="T27" fmla="*/ 284 h 306"/>
                <a:gd name="T28" fmla="*/ 209 w 240"/>
                <a:gd name="T29" fmla="*/ 247 h 306"/>
                <a:gd name="T30" fmla="*/ 238 w 240"/>
                <a:gd name="T31" fmla="*/ 154 h 306"/>
                <a:gd name="T32" fmla="*/ 230 w 240"/>
                <a:gd name="T33" fmla="*/ 119 h 306"/>
                <a:gd name="T34" fmla="*/ 226 w 240"/>
                <a:gd name="T35" fmla="*/ 135 h 306"/>
                <a:gd name="T36" fmla="*/ 212 w 240"/>
                <a:gd name="T37" fmla="*/ 179 h 306"/>
                <a:gd name="T38" fmla="*/ 206 w 240"/>
                <a:gd name="T39" fmla="*/ 191 h 306"/>
                <a:gd name="T40" fmla="*/ 194 w 240"/>
                <a:gd name="T41" fmla="*/ 203 h 306"/>
                <a:gd name="T42" fmla="*/ 182 w 240"/>
                <a:gd name="T43" fmla="*/ 196 h 306"/>
                <a:gd name="T44" fmla="*/ 179 w 240"/>
                <a:gd name="T45" fmla="*/ 181 h 306"/>
                <a:gd name="T46" fmla="*/ 176 w 240"/>
                <a:gd name="T47" fmla="*/ 165 h 306"/>
                <a:gd name="T48" fmla="*/ 177 w 240"/>
                <a:gd name="T49" fmla="*/ 129 h 306"/>
                <a:gd name="T50" fmla="*/ 180 w 240"/>
                <a:gd name="T51" fmla="*/ 58 h 306"/>
                <a:gd name="T52" fmla="*/ 179 w 240"/>
                <a:gd name="T53" fmla="*/ 35 h 306"/>
                <a:gd name="T54" fmla="*/ 170 w 240"/>
                <a:gd name="T55" fmla="*/ 14 h 306"/>
                <a:gd name="T56" fmla="*/ 149 w 240"/>
                <a:gd name="T57" fmla="*/ 14 h 306"/>
                <a:gd name="T58" fmla="*/ 123 w 240"/>
                <a:gd name="T59" fmla="*/ 2 h 306"/>
                <a:gd name="T60" fmla="*/ 101 w 240"/>
                <a:gd name="T61" fmla="*/ 3 h 306"/>
                <a:gd name="T62" fmla="*/ 81 w 240"/>
                <a:gd name="T63" fmla="*/ 6 h 306"/>
                <a:gd name="T64" fmla="*/ 69 w 240"/>
                <a:gd name="T65" fmla="*/ 22 h 306"/>
                <a:gd name="T66" fmla="*/ 55 w 240"/>
                <a:gd name="T67" fmla="*/ 43 h 306"/>
                <a:gd name="T68" fmla="*/ 41 w 240"/>
                <a:gd name="T69" fmla="*/ 79 h 306"/>
                <a:gd name="T70" fmla="*/ 38 w 240"/>
                <a:gd name="T71" fmla="*/ 106 h 306"/>
                <a:gd name="T72" fmla="*/ 17 w 240"/>
                <a:gd name="T73" fmla="*/ 180 h 306"/>
                <a:gd name="T74" fmla="*/ 8 w 240"/>
                <a:gd name="T75" fmla="*/ 195 h 306"/>
                <a:gd name="T76" fmla="*/ 0 w 240"/>
                <a:gd name="T77" fmla="*/ 190 h 3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0" h="306">
                  <a:moveTo>
                    <a:pt x="16" y="305"/>
                  </a:moveTo>
                  <a:lnTo>
                    <a:pt x="20" y="268"/>
                  </a:lnTo>
                  <a:lnTo>
                    <a:pt x="26" y="233"/>
                  </a:lnTo>
                  <a:lnTo>
                    <a:pt x="30" y="227"/>
                  </a:lnTo>
                  <a:lnTo>
                    <a:pt x="33" y="193"/>
                  </a:lnTo>
                  <a:lnTo>
                    <a:pt x="45" y="161"/>
                  </a:lnTo>
                  <a:lnTo>
                    <a:pt x="54" y="133"/>
                  </a:lnTo>
                  <a:lnTo>
                    <a:pt x="66" y="99"/>
                  </a:lnTo>
                  <a:lnTo>
                    <a:pt x="72" y="95"/>
                  </a:lnTo>
                  <a:lnTo>
                    <a:pt x="77" y="96"/>
                  </a:lnTo>
                  <a:lnTo>
                    <a:pt x="83" y="106"/>
                  </a:lnTo>
                  <a:lnTo>
                    <a:pt x="84" y="115"/>
                  </a:lnTo>
                  <a:lnTo>
                    <a:pt x="85" y="123"/>
                  </a:lnTo>
                  <a:lnTo>
                    <a:pt x="88" y="165"/>
                  </a:lnTo>
                  <a:lnTo>
                    <a:pt x="91" y="208"/>
                  </a:lnTo>
                  <a:lnTo>
                    <a:pt x="99" y="252"/>
                  </a:lnTo>
                  <a:lnTo>
                    <a:pt x="103" y="271"/>
                  </a:lnTo>
                  <a:lnTo>
                    <a:pt x="105" y="274"/>
                  </a:lnTo>
                  <a:lnTo>
                    <a:pt x="115" y="277"/>
                  </a:lnTo>
                  <a:lnTo>
                    <a:pt x="118" y="283"/>
                  </a:lnTo>
                  <a:lnTo>
                    <a:pt x="126" y="288"/>
                  </a:lnTo>
                  <a:lnTo>
                    <a:pt x="135" y="296"/>
                  </a:lnTo>
                  <a:lnTo>
                    <a:pt x="155" y="301"/>
                  </a:lnTo>
                  <a:lnTo>
                    <a:pt x="164" y="300"/>
                  </a:lnTo>
                  <a:lnTo>
                    <a:pt x="175" y="303"/>
                  </a:lnTo>
                  <a:lnTo>
                    <a:pt x="181" y="299"/>
                  </a:lnTo>
                  <a:lnTo>
                    <a:pt x="189" y="289"/>
                  </a:lnTo>
                  <a:lnTo>
                    <a:pt x="190" y="284"/>
                  </a:lnTo>
                  <a:lnTo>
                    <a:pt x="195" y="277"/>
                  </a:lnTo>
                  <a:lnTo>
                    <a:pt x="209" y="247"/>
                  </a:lnTo>
                  <a:lnTo>
                    <a:pt x="222" y="218"/>
                  </a:lnTo>
                  <a:lnTo>
                    <a:pt x="238" y="154"/>
                  </a:lnTo>
                  <a:lnTo>
                    <a:pt x="239" y="136"/>
                  </a:lnTo>
                  <a:lnTo>
                    <a:pt x="230" y="119"/>
                  </a:lnTo>
                  <a:lnTo>
                    <a:pt x="225" y="118"/>
                  </a:lnTo>
                  <a:lnTo>
                    <a:pt x="226" y="135"/>
                  </a:lnTo>
                  <a:lnTo>
                    <a:pt x="218" y="166"/>
                  </a:lnTo>
                  <a:lnTo>
                    <a:pt x="212" y="179"/>
                  </a:lnTo>
                  <a:lnTo>
                    <a:pt x="210" y="185"/>
                  </a:lnTo>
                  <a:lnTo>
                    <a:pt x="206" y="191"/>
                  </a:lnTo>
                  <a:lnTo>
                    <a:pt x="201" y="199"/>
                  </a:lnTo>
                  <a:lnTo>
                    <a:pt x="194" y="203"/>
                  </a:lnTo>
                  <a:lnTo>
                    <a:pt x="190" y="200"/>
                  </a:lnTo>
                  <a:lnTo>
                    <a:pt x="182" y="196"/>
                  </a:lnTo>
                  <a:lnTo>
                    <a:pt x="178" y="189"/>
                  </a:lnTo>
                  <a:lnTo>
                    <a:pt x="179" y="181"/>
                  </a:lnTo>
                  <a:lnTo>
                    <a:pt x="176" y="174"/>
                  </a:lnTo>
                  <a:lnTo>
                    <a:pt x="176" y="165"/>
                  </a:lnTo>
                  <a:lnTo>
                    <a:pt x="176" y="148"/>
                  </a:lnTo>
                  <a:lnTo>
                    <a:pt x="177" y="129"/>
                  </a:lnTo>
                  <a:lnTo>
                    <a:pt x="177" y="93"/>
                  </a:lnTo>
                  <a:lnTo>
                    <a:pt x="180" y="58"/>
                  </a:lnTo>
                  <a:lnTo>
                    <a:pt x="178" y="40"/>
                  </a:lnTo>
                  <a:lnTo>
                    <a:pt x="179" y="35"/>
                  </a:lnTo>
                  <a:lnTo>
                    <a:pt x="176" y="23"/>
                  </a:lnTo>
                  <a:lnTo>
                    <a:pt x="170" y="14"/>
                  </a:lnTo>
                  <a:lnTo>
                    <a:pt x="162" y="14"/>
                  </a:lnTo>
                  <a:lnTo>
                    <a:pt x="149" y="14"/>
                  </a:lnTo>
                  <a:lnTo>
                    <a:pt x="135" y="8"/>
                  </a:lnTo>
                  <a:lnTo>
                    <a:pt x="123" y="2"/>
                  </a:lnTo>
                  <a:lnTo>
                    <a:pt x="113" y="0"/>
                  </a:lnTo>
                  <a:lnTo>
                    <a:pt x="101" y="3"/>
                  </a:lnTo>
                  <a:lnTo>
                    <a:pt x="93" y="4"/>
                  </a:lnTo>
                  <a:lnTo>
                    <a:pt x="81" y="6"/>
                  </a:lnTo>
                  <a:lnTo>
                    <a:pt x="77" y="13"/>
                  </a:lnTo>
                  <a:lnTo>
                    <a:pt x="69" y="22"/>
                  </a:lnTo>
                  <a:lnTo>
                    <a:pt x="62" y="27"/>
                  </a:lnTo>
                  <a:lnTo>
                    <a:pt x="55" y="43"/>
                  </a:lnTo>
                  <a:lnTo>
                    <a:pt x="47" y="61"/>
                  </a:lnTo>
                  <a:lnTo>
                    <a:pt x="41" y="79"/>
                  </a:lnTo>
                  <a:lnTo>
                    <a:pt x="38" y="98"/>
                  </a:lnTo>
                  <a:lnTo>
                    <a:pt x="38" y="106"/>
                  </a:lnTo>
                  <a:lnTo>
                    <a:pt x="22" y="161"/>
                  </a:lnTo>
                  <a:lnTo>
                    <a:pt x="17" y="180"/>
                  </a:lnTo>
                  <a:lnTo>
                    <a:pt x="8" y="191"/>
                  </a:lnTo>
                  <a:lnTo>
                    <a:pt x="8" y="195"/>
                  </a:lnTo>
                  <a:lnTo>
                    <a:pt x="2" y="194"/>
                  </a:lnTo>
                  <a:lnTo>
                    <a:pt x="0" y="190"/>
                  </a:lnTo>
                  <a:lnTo>
                    <a:pt x="16" y="305"/>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0" name="Freeform 10"/>
            <p:cNvSpPr>
              <a:spLocks/>
            </p:cNvSpPr>
            <p:nvPr/>
          </p:nvSpPr>
          <p:spPr bwMode="auto">
            <a:xfrm>
              <a:off x="1653" y="969"/>
              <a:ext cx="163" cy="590"/>
            </a:xfrm>
            <a:custGeom>
              <a:avLst/>
              <a:gdLst>
                <a:gd name="T0" fmla="*/ 122 w 163"/>
                <a:gd name="T1" fmla="*/ 448 h 590"/>
                <a:gd name="T2" fmla="*/ 126 w 163"/>
                <a:gd name="T3" fmla="*/ 477 h 590"/>
                <a:gd name="T4" fmla="*/ 133 w 163"/>
                <a:gd name="T5" fmla="*/ 504 h 590"/>
                <a:gd name="T6" fmla="*/ 143 w 163"/>
                <a:gd name="T7" fmla="*/ 529 h 590"/>
                <a:gd name="T8" fmla="*/ 154 w 163"/>
                <a:gd name="T9" fmla="*/ 553 h 590"/>
                <a:gd name="T10" fmla="*/ 162 w 163"/>
                <a:gd name="T11" fmla="*/ 566 h 590"/>
                <a:gd name="T12" fmla="*/ 122 w 163"/>
                <a:gd name="T13" fmla="*/ 589 h 590"/>
                <a:gd name="T14" fmla="*/ 112 w 163"/>
                <a:gd name="T15" fmla="*/ 573 h 590"/>
                <a:gd name="T16" fmla="*/ 111 w 163"/>
                <a:gd name="T17" fmla="*/ 561 h 590"/>
                <a:gd name="T18" fmla="*/ 105 w 163"/>
                <a:gd name="T19" fmla="*/ 547 h 590"/>
                <a:gd name="T20" fmla="*/ 106 w 163"/>
                <a:gd name="T21" fmla="*/ 534 h 590"/>
                <a:gd name="T22" fmla="*/ 100 w 163"/>
                <a:gd name="T23" fmla="*/ 488 h 590"/>
                <a:gd name="T24" fmla="*/ 90 w 163"/>
                <a:gd name="T25" fmla="*/ 446 h 590"/>
                <a:gd name="T26" fmla="*/ 87 w 163"/>
                <a:gd name="T27" fmla="*/ 420 h 590"/>
                <a:gd name="T28" fmla="*/ 76 w 163"/>
                <a:gd name="T29" fmla="*/ 424 h 590"/>
                <a:gd name="T30" fmla="*/ 68 w 163"/>
                <a:gd name="T31" fmla="*/ 419 h 590"/>
                <a:gd name="T32" fmla="*/ 62 w 163"/>
                <a:gd name="T33" fmla="*/ 415 h 590"/>
                <a:gd name="T34" fmla="*/ 65 w 163"/>
                <a:gd name="T35" fmla="*/ 413 h 590"/>
                <a:gd name="T36" fmla="*/ 81 w 163"/>
                <a:gd name="T37" fmla="*/ 381 h 590"/>
                <a:gd name="T38" fmla="*/ 73 w 163"/>
                <a:gd name="T39" fmla="*/ 345 h 590"/>
                <a:gd name="T40" fmla="*/ 58 w 163"/>
                <a:gd name="T41" fmla="*/ 274 h 590"/>
                <a:gd name="T42" fmla="*/ 56 w 163"/>
                <a:gd name="T43" fmla="*/ 272 h 590"/>
                <a:gd name="T44" fmla="*/ 40 w 163"/>
                <a:gd name="T45" fmla="*/ 267 h 590"/>
                <a:gd name="T46" fmla="*/ 30 w 163"/>
                <a:gd name="T47" fmla="*/ 273 h 590"/>
                <a:gd name="T48" fmla="*/ 34 w 163"/>
                <a:gd name="T49" fmla="*/ 263 h 590"/>
                <a:gd name="T50" fmla="*/ 29 w 163"/>
                <a:gd name="T51" fmla="*/ 213 h 590"/>
                <a:gd name="T52" fmla="*/ 23 w 163"/>
                <a:gd name="T53" fmla="*/ 163 h 590"/>
                <a:gd name="T54" fmla="*/ 21 w 163"/>
                <a:gd name="T55" fmla="*/ 115 h 590"/>
                <a:gd name="T56" fmla="*/ 11 w 163"/>
                <a:gd name="T57" fmla="*/ 70 h 590"/>
                <a:gd name="T58" fmla="*/ 3 w 163"/>
                <a:gd name="T59" fmla="*/ 20 h 590"/>
                <a:gd name="T60" fmla="*/ 0 w 163"/>
                <a:gd name="T61" fmla="*/ 14 h 590"/>
                <a:gd name="T62" fmla="*/ 5 w 163"/>
                <a:gd name="T63" fmla="*/ 7 h 590"/>
                <a:gd name="T64" fmla="*/ 14 w 163"/>
                <a:gd name="T65" fmla="*/ 1 h 590"/>
                <a:gd name="T66" fmla="*/ 23 w 163"/>
                <a:gd name="T67" fmla="*/ 0 h 590"/>
                <a:gd name="T68" fmla="*/ 37 w 163"/>
                <a:gd name="T69" fmla="*/ 4 h 590"/>
                <a:gd name="T70" fmla="*/ 49 w 163"/>
                <a:gd name="T71" fmla="*/ 15 h 590"/>
                <a:gd name="T72" fmla="*/ 70 w 163"/>
                <a:gd name="T73" fmla="*/ 34 h 590"/>
                <a:gd name="T74" fmla="*/ 76 w 163"/>
                <a:gd name="T75" fmla="*/ 43 h 590"/>
                <a:gd name="T76" fmla="*/ 77 w 163"/>
                <a:gd name="T77" fmla="*/ 55 h 590"/>
                <a:gd name="T78" fmla="*/ 80 w 163"/>
                <a:gd name="T79" fmla="*/ 75 h 590"/>
                <a:gd name="T80" fmla="*/ 80 w 163"/>
                <a:gd name="T81" fmla="*/ 89 h 590"/>
                <a:gd name="T82" fmla="*/ 78 w 163"/>
                <a:gd name="T83" fmla="*/ 108 h 590"/>
                <a:gd name="T84" fmla="*/ 75 w 163"/>
                <a:gd name="T85" fmla="*/ 140 h 590"/>
                <a:gd name="T86" fmla="*/ 75 w 163"/>
                <a:gd name="T87" fmla="*/ 163 h 590"/>
                <a:gd name="T88" fmla="*/ 79 w 163"/>
                <a:gd name="T89" fmla="*/ 192 h 590"/>
                <a:gd name="T90" fmla="*/ 79 w 163"/>
                <a:gd name="T91" fmla="*/ 221 h 590"/>
                <a:gd name="T92" fmla="*/ 88 w 163"/>
                <a:gd name="T93" fmla="*/ 244 h 590"/>
                <a:gd name="T94" fmla="*/ 95 w 163"/>
                <a:gd name="T95" fmla="*/ 283 h 590"/>
                <a:gd name="T96" fmla="*/ 105 w 163"/>
                <a:gd name="T97" fmla="*/ 317 h 590"/>
                <a:gd name="T98" fmla="*/ 104 w 163"/>
                <a:gd name="T99" fmla="*/ 322 h 590"/>
                <a:gd name="T100" fmla="*/ 122 w 163"/>
                <a:gd name="T101" fmla="*/ 448 h 5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3" h="590">
                  <a:moveTo>
                    <a:pt x="122" y="448"/>
                  </a:moveTo>
                  <a:lnTo>
                    <a:pt x="126" y="477"/>
                  </a:lnTo>
                  <a:lnTo>
                    <a:pt x="133" y="504"/>
                  </a:lnTo>
                  <a:lnTo>
                    <a:pt x="143" y="529"/>
                  </a:lnTo>
                  <a:lnTo>
                    <a:pt x="154" y="553"/>
                  </a:lnTo>
                  <a:lnTo>
                    <a:pt x="162" y="566"/>
                  </a:lnTo>
                  <a:lnTo>
                    <a:pt x="122" y="589"/>
                  </a:lnTo>
                  <a:lnTo>
                    <a:pt x="112" y="573"/>
                  </a:lnTo>
                  <a:lnTo>
                    <a:pt x="111" y="561"/>
                  </a:lnTo>
                  <a:lnTo>
                    <a:pt x="105" y="547"/>
                  </a:lnTo>
                  <a:lnTo>
                    <a:pt x="106" y="534"/>
                  </a:lnTo>
                  <a:lnTo>
                    <a:pt x="100" y="488"/>
                  </a:lnTo>
                  <a:lnTo>
                    <a:pt x="90" y="446"/>
                  </a:lnTo>
                  <a:lnTo>
                    <a:pt x="87" y="420"/>
                  </a:lnTo>
                  <a:lnTo>
                    <a:pt x="76" y="424"/>
                  </a:lnTo>
                  <a:lnTo>
                    <a:pt x="68" y="419"/>
                  </a:lnTo>
                  <a:lnTo>
                    <a:pt x="62" y="415"/>
                  </a:lnTo>
                  <a:lnTo>
                    <a:pt x="65" y="413"/>
                  </a:lnTo>
                  <a:lnTo>
                    <a:pt x="81" y="381"/>
                  </a:lnTo>
                  <a:lnTo>
                    <a:pt x="73" y="345"/>
                  </a:lnTo>
                  <a:lnTo>
                    <a:pt x="58" y="274"/>
                  </a:lnTo>
                  <a:lnTo>
                    <a:pt x="56" y="272"/>
                  </a:lnTo>
                  <a:lnTo>
                    <a:pt x="40" y="267"/>
                  </a:lnTo>
                  <a:lnTo>
                    <a:pt x="30" y="273"/>
                  </a:lnTo>
                  <a:lnTo>
                    <a:pt x="34" y="263"/>
                  </a:lnTo>
                  <a:lnTo>
                    <a:pt x="29" y="213"/>
                  </a:lnTo>
                  <a:lnTo>
                    <a:pt x="23" y="163"/>
                  </a:lnTo>
                  <a:lnTo>
                    <a:pt x="21" y="115"/>
                  </a:lnTo>
                  <a:lnTo>
                    <a:pt x="11" y="70"/>
                  </a:lnTo>
                  <a:lnTo>
                    <a:pt x="3" y="20"/>
                  </a:lnTo>
                  <a:lnTo>
                    <a:pt x="0" y="14"/>
                  </a:lnTo>
                  <a:lnTo>
                    <a:pt x="5" y="7"/>
                  </a:lnTo>
                  <a:lnTo>
                    <a:pt x="14" y="1"/>
                  </a:lnTo>
                  <a:lnTo>
                    <a:pt x="23" y="0"/>
                  </a:lnTo>
                  <a:lnTo>
                    <a:pt x="37" y="4"/>
                  </a:lnTo>
                  <a:lnTo>
                    <a:pt x="49" y="15"/>
                  </a:lnTo>
                  <a:lnTo>
                    <a:pt x="70" y="34"/>
                  </a:lnTo>
                  <a:lnTo>
                    <a:pt x="76" y="43"/>
                  </a:lnTo>
                  <a:lnTo>
                    <a:pt x="77" y="55"/>
                  </a:lnTo>
                  <a:lnTo>
                    <a:pt x="80" y="75"/>
                  </a:lnTo>
                  <a:lnTo>
                    <a:pt x="80" y="89"/>
                  </a:lnTo>
                  <a:lnTo>
                    <a:pt x="78" y="108"/>
                  </a:lnTo>
                  <a:lnTo>
                    <a:pt x="75" y="140"/>
                  </a:lnTo>
                  <a:lnTo>
                    <a:pt x="75" y="163"/>
                  </a:lnTo>
                  <a:lnTo>
                    <a:pt x="79" y="192"/>
                  </a:lnTo>
                  <a:lnTo>
                    <a:pt x="79" y="221"/>
                  </a:lnTo>
                  <a:lnTo>
                    <a:pt x="88" y="244"/>
                  </a:lnTo>
                  <a:lnTo>
                    <a:pt x="95" y="283"/>
                  </a:lnTo>
                  <a:lnTo>
                    <a:pt x="105" y="317"/>
                  </a:lnTo>
                  <a:lnTo>
                    <a:pt x="104" y="322"/>
                  </a:lnTo>
                  <a:lnTo>
                    <a:pt x="122" y="448"/>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1" name="Freeform 11"/>
            <p:cNvSpPr>
              <a:spLocks/>
            </p:cNvSpPr>
            <p:nvPr/>
          </p:nvSpPr>
          <p:spPr bwMode="auto">
            <a:xfrm>
              <a:off x="1757" y="1033"/>
              <a:ext cx="368" cy="392"/>
            </a:xfrm>
            <a:custGeom>
              <a:avLst/>
              <a:gdLst>
                <a:gd name="T0" fmla="*/ 5 w 368"/>
                <a:gd name="T1" fmla="*/ 259 h 392"/>
                <a:gd name="T2" fmla="*/ 11 w 368"/>
                <a:gd name="T3" fmla="*/ 260 h 392"/>
                <a:gd name="T4" fmla="*/ 15 w 368"/>
                <a:gd name="T5" fmla="*/ 254 h 392"/>
                <a:gd name="T6" fmla="*/ 63 w 368"/>
                <a:gd name="T7" fmla="*/ 102 h 392"/>
                <a:gd name="T8" fmla="*/ 81 w 368"/>
                <a:gd name="T9" fmla="*/ 59 h 392"/>
                <a:gd name="T10" fmla="*/ 98 w 368"/>
                <a:gd name="T11" fmla="*/ 27 h 392"/>
                <a:gd name="T12" fmla="*/ 110 w 368"/>
                <a:gd name="T13" fmla="*/ 10 h 392"/>
                <a:gd name="T14" fmla="*/ 135 w 368"/>
                <a:gd name="T15" fmla="*/ 0 h 392"/>
                <a:gd name="T16" fmla="*/ 147 w 368"/>
                <a:gd name="T17" fmla="*/ 7 h 392"/>
                <a:gd name="T18" fmla="*/ 161 w 368"/>
                <a:gd name="T19" fmla="*/ 21 h 392"/>
                <a:gd name="T20" fmla="*/ 193 w 368"/>
                <a:gd name="T21" fmla="*/ 32 h 392"/>
                <a:gd name="T22" fmla="*/ 209 w 368"/>
                <a:gd name="T23" fmla="*/ 49 h 392"/>
                <a:gd name="T24" fmla="*/ 212 w 368"/>
                <a:gd name="T25" fmla="*/ 70 h 392"/>
                <a:gd name="T26" fmla="*/ 210 w 368"/>
                <a:gd name="T27" fmla="*/ 87 h 392"/>
                <a:gd name="T28" fmla="*/ 192 w 368"/>
                <a:gd name="T29" fmla="*/ 125 h 392"/>
                <a:gd name="T30" fmla="*/ 169 w 368"/>
                <a:gd name="T31" fmla="*/ 169 h 392"/>
                <a:gd name="T32" fmla="*/ 126 w 368"/>
                <a:gd name="T33" fmla="*/ 231 h 392"/>
                <a:gd name="T34" fmla="*/ 108 w 368"/>
                <a:gd name="T35" fmla="*/ 268 h 392"/>
                <a:gd name="T36" fmla="*/ 107 w 368"/>
                <a:gd name="T37" fmla="*/ 242 h 392"/>
                <a:gd name="T38" fmla="*/ 130 w 368"/>
                <a:gd name="T39" fmla="*/ 206 h 392"/>
                <a:gd name="T40" fmla="*/ 161 w 368"/>
                <a:gd name="T41" fmla="*/ 148 h 392"/>
                <a:gd name="T42" fmla="*/ 176 w 368"/>
                <a:gd name="T43" fmla="*/ 99 h 392"/>
                <a:gd name="T44" fmla="*/ 186 w 368"/>
                <a:gd name="T45" fmla="*/ 63 h 392"/>
                <a:gd name="T46" fmla="*/ 183 w 368"/>
                <a:gd name="T47" fmla="*/ 50 h 392"/>
                <a:gd name="T48" fmla="*/ 174 w 368"/>
                <a:gd name="T49" fmla="*/ 44 h 392"/>
                <a:gd name="T50" fmla="*/ 154 w 368"/>
                <a:gd name="T51" fmla="*/ 47 h 392"/>
                <a:gd name="T52" fmla="*/ 136 w 368"/>
                <a:gd name="T53" fmla="*/ 75 h 392"/>
                <a:gd name="T54" fmla="*/ 107 w 368"/>
                <a:gd name="T55" fmla="*/ 118 h 392"/>
                <a:gd name="T56" fmla="*/ 81 w 368"/>
                <a:gd name="T57" fmla="*/ 192 h 392"/>
                <a:gd name="T58" fmla="*/ 64 w 368"/>
                <a:gd name="T59" fmla="*/ 246 h 392"/>
                <a:gd name="T60" fmla="*/ 59 w 368"/>
                <a:gd name="T61" fmla="*/ 259 h 392"/>
                <a:gd name="T62" fmla="*/ 72 w 368"/>
                <a:gd name="T63" fmla="*/ 273 h 392"/>
                <a:gd name="T64" fmla="*/ 108 w 368"/>
                <a:gd name="T65" fmla="*/ 268 h 392"/>
                <a:gd name="T66" fmla="*/ 118 w 368"/>
                <a:gd name="T67" fmla="*/ 275 h 392"/>
                <a:gd name="T68" fmla="*/ 153 w 368"/>
                <a:gd name="T69" fmla="*/ 290 h 392"/>
                <a:gd name="T70" fmla="*/ 212 w 368"/>
                <a:gd name="T71" fmla="*/ 307 h 392"/>
                <a:gd name="T72" fmla="*/ 275 w 368"/>
                <a:gd name="T73" fmla="*/ 314 h 392"/>
                <a:gd name="T74" fmla="*/ 314 w 368"/>
                <a:gd name="T75" fmla="*/ 312 h 392"/>
                <a:gd name="T76" fmla="*/ 341 w 368"/>
                <a:gd name="T77" fmla="*/ 305 h 392"/>
                <a:gd name="T78" fmla="*/ 367 w 368"/>
                <a:gd name="T79" fmla="*/ 290 h 392"/>
                <a:gd name="T80" fmla="*/ 267 w 368"/>
                <a:gd name="T81" fmla="*/ 385 h 392"/>
                <a:gd name="T82" fmla="*/ 247 w 368"/>
                <a:gd name="T83" fmla="*/ 388 h 392"/>
                <a:gd name="T84" fmla="*/ 195 w 368"/>
                <a:gd name="T85" fmla="*/ 389 h 392"/>
                <a:gd name="T86" fmla="*/ 120 w 368"/>
                <a:gd name="T87" fmla="*/ 385 h 392"/>
                <a:gd name="T88" fmla="*/ 44 w 368"/>
                <a:gd name="T89" fmla="*/ 368 h 392"/>
                <a:gd name="T90" fmla="*/ 19 w 368"/>
                <a:gd name="T91" fmla="*/ 379 h 392"/>
                <a:gd name="T92" fmla="*/ 0 w 368"/>
                <a:gd name="T93" fmla="*/ 258 h 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8" h="392">
                  <a:moveTo>
                    <a:pt x="0" y="258"/>
                  </a:moveTo>
                  <a:lnTo>
                    <a:pt x="5" y="259"/>
                  </a:lnTo>
                  <a:lnTo>
                    <a:pt x="9" y="257"/>
                  </a:lnTo>
                  <a:lnTo>
                    <a:pt x="11" y="260"/>
                  </a:lnTo>
                  <a:lnTo>
                    <a:pt x="14" y="258"/>
                  </a:lnTo>
                  <a:lnTo>
                    <a:pt x="15" y="254"/>
                  </a:lnTo>
                  <a:lnTo>
                    <a:pt x="38" y="187"/>
                  </a:lnTo>
                  <a:lnTo>
                    <a:pt x="63" y="102"/>
                  </a:lnTo>
                  <a:lnTo>
                    <a:pt x="73" y="82"/>
                  </a:lnTo>
                  <a:lnTo>
                    <a:pt x="81" y="59"/>
                  </a:lnTo>
                  <a:lnTo>
                    <a:pt x="88" y="42"/>
                  </a:lnTo>
                  <a:lnTo>
                    <a:pt x="98" y="27"/>
                  </a:lnTo>
                  <a:lnTo>
                    <a:pt x="105" y="18"/>
                  </a:lnTo>
                  <a:lnTo>
                    <a:pt x="110" y="10"/>
                  </a:lnTo>
                  <a:lnTo>
                    <a:pt x="126" y="0"/>
                  </a:lnTo>
                  <a:lnTo>
                    <a:pt x="135" y="0"/>
                  </a:lnTo>
                  <a:lnTo>
                    <a:pt x="143" y="0"/>
                  </a:lnTo>
                  <a:lnTo>
                    <a:pt x="147" y="7"/>
                  </a:lnTo>
                  <a:lnTo>
                    <a:pt x="157" y="14"/>
                  </a:lnTo>
                  <a:lnTo>
                    <a:pt x="161" y="21"/>
                  </a:lnTo>
                  <a:lnTo>
                    <a:pt x="187" y="28"/>
                  </a:lnTo>
                  <a:lnTo>
                    <a:pt x="193" y="32"/>
                  </a:lnTo>
                  <a:lnTo>
                    <a:pt x="203" y="39"/>
                  </a:lnTo>
                  <a:lnTo>
                    <a:pt x="209" y="49"/>
                  </a:lnTo>
                  <a:lnTo>
                    <a:pt x="209" y="57"/>
                  </a:lnTo>
                  <a:lnTo>
                    <a:pt x="212" y="70"/>
                  </a:lnTo>
                  <a:lnTo>
                    <a:pt x="210" y="79"/>
                  </a:lnTo>
                  <a:lnTo>
                    <a:pt x="210" y="87"/>
                  </a:lnTo>
                  <a:lnTo>
                    <a:pt x="205" y="109"/>
                  </a:lnTo>
                  <a:lnTo>
                    <a:pt x="192" y="125"/>
                  </a:lnTo>
                  <a:lnTo>
                    <a:pt x="179" y="155"/>
                  </a:lnTo>
                  <a:lnTo>
                    <a:pt x="169" y="169"/>
                  </a:lnTo>
                  <a:lnTo>
                    <a:pt x="148" y="200"/>
                  </a:lnTo>
                  <a:lnTo>
                    <a:pt x="126" y="231"/>
                  </a:lnTo>
                  <a:lnTo>
                    <a:pt x="112" y="258"/>
                  </a:lnTo>
                  <a:lnTo>
                    <a:pt x="108" y="268"/>
                  </a:lnTo>
                  <a:lnTo>
                    <a:pt x="88" y="263"/>
                  </a:lnTo>
                  <a:lnTo>
                    <a:pt x="107" y="242"/>
                  </a:lnTo>
                  <a:lnTo>
                    <a:pt x="118" y="223"/>
                  </a:lnTo>
                  <a:lnTo>
                    <a:pt x="130" y="206"/>
                  </a:lnTo>
                  <a:lnTo>
                    <a:pt x="144" y="184"/>
                  </a:lnTo>
                  <a:lnTo>
                    <a:pt x="161" y="148"/>
                  </a:lnTo>
                  <a:lnTo>
                    <a:pt x="169" y="125"/>
                  </a:lnTo>
                  <a:lnTo>
                    <a:pt x="176" y="99"/>
                  </a:lnTo>
                  <a:lnTo>
                    <a:pt x="185" y="77"/>
                  </a:lnTo>
                  <a:lnTo>
                    <a:pt x="186" y="63"/>
                  </a:lnTo>
                  <a:lnTo>
                    <a:pt x="184" y="60"/>
                  </a:lnTo>
                  <a:lnTo>
                    <a:pt x="183" y="50"/>
                  </a:lnTo>
                  <a:lnTo>
                    <a:pt x="180" y="44"/>
                  </a:lnTo>
                  <a:lnTo>
                    <a:pt x="174" y="44"/>
                  </a:lnTo>
                  <a:lnTo>
                    <a:pt x="167" y="40"/>
                  </a:lnTo>
                  <a:lnTo>
                    <a:pt x="154" y="47"/>
                  </a:lnTo>
                  <a:lnTo>
                    <a:pt x="141" y="63"/>
                  </a:lnTo>
                  <a:lnTo>
                    <a:pt x="136" y="75"/>
                  </a:lnTo>
                  <a:lnTo>
                    <a:pt x="121" y="97"/>
                  </a:lnTo>
                  <a:lnTo>
                    <a:pt x="107" y="118"/>
                  </a:lnTo>
                  <a:lnTo>
                    <a:pt x="98" y="146"/>
                  </a:lnTo>
                  <a:lnTo>
                    <a:pt x="81" y="192"/>
                  </a:lnTo>
                  <a:lnTo>
                    <a:pt x="68" y="217"/>
                  </a:lnTo>
                  <a:lnTo>
                    <a:pt x="64" y="246"/>
                  </a:lnTo>
                  <a:lnTo>
                    <a:pt x="60" y="253"/>
                  </a:lnTo>
                  <a:lnTo>
                    <a:pt x="59" y="259"/>
                  </a:lnTo>
                  <a:lnTo>
                    <a:pt x="67" y="272"/>
                  </a:lnTo>
                  <a:lnTo>
                    <a:pt x="72" y="273"/>
                  </a:lnTo>
                  <a:lnTo>
                    <a:pt x="88" y="263"/>
                  </a:lnTo>
                  <a:lnTo>
                    <a:pt x="108" y="268"/>
                  </a:lnTo>
                  <a:lnTo>
                    <a:pt x="110" y="271"/>
                  </a:lnTo>
                  <a:lnTo>
                    <a:pt x="118" y="275"/>
                  </a:lnTo>
                  <a:lnTo>
                    <a:pt x="123" y="277"/>
                  </a:lnTo>
                  <a:lnTo>
                    <a:pt x="153" y="290"/>
                  </a:lnTo>
                  <a:lnTo>
                    <a:pt x="181" y="299"/>
                  </a:lnTo>
                  <a:lnTo>
                    <a:pt x="212" y="307"/>
                  </a:lnTo>
                  <a:lnTo>
                    <a:pt x="242" y="312"/>
                  </a:lnTo>
                  <a:lnTo>
                    <a:pt x="275" y="314"/>
                  </a:lnTo>
                  <a:lnTo>
                    <a:pt x="299" y="311"/>
                  </a:lnTo>
                  <a:lnTo>
                    <a:pt x="314" y="312"/>
                  </a:lnTo>
                  <a:lnTo>
                    <a:pt x="326" y="311"/>
                  </a:lnTo>
                  <a:lnTo>
                    <a:pt x="341" y="305"/>
                  </a:lnTo>
                  <a:lnTo>
                    <a:pt x="355" y="301"/>
                  </a:lnTo>
                  <a:lnTo>
                    <a:pt x="367" y="290"/>
                  </a:lnTo>
                  <a:lnTo>
                    <a:pt x="276" y="375"/>
                  </a:lnTo>
                  <a:lnTo>
                    <a:pt x="267" y="385"/>
                  </a:lnTo>
                  <a:lnTo>
                    <a:pt x="258" y="391"/>
                  </a:lnTo>
                  <a:lnTo>
                    <a:pt x="247" y="388"/>
                  </a:lnTo>
                  <a:lnTo>
                    <a:pt x="236" y="390"/>
                  </a:lnTo>
                  <a:lnTo>
                    <a:pt x="195" y="389"/>
                  </a:lnTo>
                  <a:lnTo>
                    <a:pt x="159" y="388"/>
                  </a:lnTo>
                  <a:lnTo>
                    <a:pt x="120" y="385"/>
                  </a:lnTo>
                  <a:lnTo>
                    <a:pt x="82" y="377"/>
                  </a:lnTo>
                  <a:lnTo>
                    <a:pt x="44" y="368"/>
                  </a:lnTo>
                  <a:lnTo>
                    <a:pt x="36" y="369"/>
                  </a:lnTo>
                  <a:lnTo>
                    <a:pt x="19" y="379"/>
                  </a:lnTo>
                  <a:lnTo>
                    <a:pt x="18" y="384"/>
                  </a:lnTo>
                  <a:lnTo>
                    <a:pt x="0" y="258"/>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2" name="Freeform 12"/>
            <p:cNvSpPr>
              <a:spLocks/>
            </p:cNvSpPr>
            <p:nvPr/>
          </p:nvSpPr>
          <p:spPr bwMode="auto">
            <a:xfrm>
              <a:off x="2087" y="646"/>
              <a:ext cx="384" cy="246"/>
            </a:xfrm>
            <a:custGeom>
              <a:avLst/>
              <a:gdLst>
                <a:gd name="T0" fmla="*/ 383 w 384"/>
                <a:gd name="T1" fmla="*/ 207 h 246"/>
                <a:gd name="T2" fmla="*/ 382 w 384"/>
                <a:gd name="T3" fmla="*/ 173 h 246"/>
                <a:gd name="T4" fmla="*/ 381 w 384"/>
                <a:gd name="T5" fmla="*/ 181 h 246"/>
                <a:gd name="T6" fmla="*/ 365 w 384"/>
                <a:gd name="T7" fmla="*/ 191 h 246"/>
                <a:gd name="T8" fmla="*/ 361 w 384"/>
                <a:gd name="T9" fmla="*/ 191 h 246"/>
                <a:gd name="T10" fmla="*/ 293 w 384"/>
                <a:gd name="T11" fmla="*/ 138 h 246"/>
                <a:gd name="T12" fmla="*/ 191 w 384"/>
                <a:gd name="T13" fmla="*/ 59 h 246"/>
                <a:gd name="T14" fmla="*/ 153 w 384"/>
                <a:gd name="T15" fmla="*/ 24 h 246"/>
                <a:gd name="T16" fmla="*/ 141 w 384"/>
                <a:gd name="T17" fmla="*/ 13 h 246"/>
                <a:gd name="T18" fmla="*/ 129 w 384"/>
                <a:gd name="T19" fmla="*/ 6 h 246"/>
                <a:gd name="T20" fmla="*/ 103 w 384"/>
                <a:gd name="T21" fmla="*/ 0 h 246"/>
                <a:gd name="T22" fmla="*/ 88 w 384"/>
                <a:gd name="T23" fmla="*/ 6 h 246"/>
                <a:gd name="T24" fmla="*/ 72 w 384"/>
                <a:gd name="T25" fmla="*/ 7 h 246"/>
                <a:gd name="T26" fmla="*/ 51 w 384"/>
                <a:gd name="T27" fmla="*/ 10 h 246"/>
                <a:gd name="T28" fmla="*/ 8 w 384"/>
                <a:gd name="T29" fmla="*/ 35 h 246"/>
                <a:gd name="T30" fmla="*/ 7 w 384"/>
                <a:gd name="T31" fmla="*/ 40 h 246"/>
                <a:gd name="T32" fmla="*/ 3 w 384"/>
                <a:gd name="T33" fmla="*/ 48 h 246"/>
                <a:gd name="T34" fmla="*/ 0 w 384"/>
                <a:gd name="T35" fmla="*/ 59 h 246"/>
                <a:gd name="T36" fmla="*/ 25 w 384"/>
                <a:gd name="T37" fmla="*/ 101 h 246"/>
                <a:gd name="T38" fmla="*/ 45 w 384"/>
                <a:gd name="T39" fmla="*/ 124 h 246"/>
                <a:gd name="T40" fmla="*/ 64 w 384"/>
                <a:gd name="T41" fmla="*/ 157 h 246"/>
                <a:gd name="T42" fmla="*/ 107 w 384"/>
                <a:gd name="T43" fmla="*/ 192 h 246"/>
                <a:gd name="T44" fmla="*/ 120 w 384"/>
                <a:gd name="T45" fmla="*/ 185 h 246"/>
                <a:gd name="T46" fmla="*/ 105 w 384"/>
                <a:gd name="T47" fmla="*/ 172 h 246"/>
                <a:gd name="T48" fmla="*/ 81 w 384"/>
                <a:gd name="T49" fmla="*/ 133 h 246"/>
                <a:gd name="T50" fmla="*/ 77 w 384"/>
                <a:gd name="T51" fmla="*/ 122 h 246"/>
                <a:gd name="T52" fmla="*/ 81 w 384"/>
                <a:gd name="T53" fmla="*/ 111 h 246"/>
                <a:gd name="T54" fmla="*/ 88 w 384"/>
                <a:gd name="T55" fmla="*/ 107 h 246"/>
                <a:gd name="T56" fmla="*/ 92 w 384"/>
                <a:gd name="T57" fmla="*/ 108 h 246"/>
                <a:gd name="T58" fmla="*/ 99 w 384"/>
                <a:gd name="T59" fmla="*/ 114 h 246"/>
                <a:gd name="T60" fmla="*/ 119 w 384"/>
                <a:gd name="T61" fmla="*/ 124 h 246"/>
                <a:gd name="T62" fmla="*/ 133 w 384"/>
                <a:gd name="T63" fmla="*/ 133 h 246"/>
                <a:gd name="T64" fmla="*/ 161 w 384"/>
                <a:gd name="T65" fmla="*/ 156 h 246"/>
                <a:gd name="T66" fmla="*/ 188 w 384"/>
                <a:gd name="T67" fmla="*/ 179 h 246"/>
                <a:gd name="T68" fmla="*/ 221 w 384"/>
                <a:gd name="T69" fmla="*/ 204 h 246"/>
                <a:gd name="T70" fmla="*/ 230 w 384"/>
                <a:gd name="T71" fmla="*/ 211 h 246"/>
                <a:gd name="T72" fmla="*/ 244 w 384"/>
                <a:gd name="T73" fmla="*/ 221 h 246"/>
                <a:gd name="T74" fmla="*/ 257 w 384"/>
                <a:gd name="T75" fmla="*/ 226 h 246"/>
                <a:gd name="T76" fmla="*/ 272 w 384"/>
                <a:gd name="T77" fmla="*/ 230 h 246"/>
                <a:gd name="T78" fmla="*/ 287 w 384"/>
                <a:gd name="T79" fmla="*/ 230 h 246"/>
                <a:gd name="T80" fmla="*/ 290 w 384"/>
                <a:gd name="T81" fmla="*/ 228 h 246"/>
                <a:gd name="T82" fmla="*/ 355 w 384"/>
                <a:gd name="T83" fmla="*/ 234 h 246"/>
                <a:gd name="T84" fmla="*/ 367 w 384"/>
                <a:gd name="T85" fmla="*/ 231 h 246"/>
                <a:gd name="T86" fmla="*/ 377 w 384"/>
                <a:gd name="T87" fmla="*/ 233 h 246"/>
                <a:gd name="T88" fmla="*/ 381 w 384"/>
                <a:gd name="T89" fmla="*/ 240 h 246"/>
                <a:gd name="T90" fmla="*/ 379 w 384"/>
                <a:gd name="T91" fmla="*/ 245 h 246"/>
                <a:gd name="T92" fmla="*/ 383 w 384"/>
                <a:gd name="T93" fmla="*/ 207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4" h="246">
                  <a:moveTo>
                    <a:pt x="383" y="207"/>
                  </a:moveTo>
                  <a:lnTo>
                    <a:pt x="382" y="173"/>
                  </a:lnTo>
                  <a:lnTo>
                    <a:pt x="381" y="181"/>
                  </a:lnTo>
                  <a:lnTo>
                    <a:pt x="365" y="191"/>
                  </a:lnTo>
                  <a:lnTo>
                    <a:pt x="361" y="191"/>
                  </a:lnTo>
                  <a:lnTo>
                    <a:pt x="293" y="138"/>
                  </a:lnTo>
                  <a:lnTo>
                    <a:pt x="191" y="59"/>
                  </a:lnTo>
                  <a:lnTo>
                    <a:pt x="153" y="24"/>
                  </a:lnTo>
                  <a:lnTo>
                    <a:pt x="141" y="13"/>
                  </a:lnTo>
                  <a:lnTo>
                    <a:pt x="129" y="6"/>
                  </a:lnTo>
                  <a:lnTo>
                    <a:pt x="103" y="0"/>
                  </a:lnTo>
                  <a:lnTo>
                    <a:pt x="88" y="6"/>
                  </a:lnTo>
                  <a:lnTo>
                    <a:pt x="72" y="7"/>
                  </a:lnTo>
                  <a:lnTo>
                    <a:pt x="51" y="10"/>
                  </a:lnTo>
                  <a:lnTo>
                    <a:pt x="8" y="35"/>
                  </a:lnTo>
                  <a:lnTo>
                    <a:pt x="7" y="40"/>
                  </a:lnTo>
                  <a:lnTo>
                    <a:pt x="3" y="48"/>
                  </a:lnTo>
                  <a:lnTo>
                    <a:pt x="0" y="59"/>
                  </a:lnTo>
                  <a:lnTo>
                    <a:pt x="25" y="101"/>
                  </a:lnTo>
                  <a:lnTo>
                    <a:pt x="45" y="124"/>
                  </a:lnTo>
                  <a:lnTo>
                    <a:pt x="64" y="157"/>
                  </a:lnTo>
                  <a:lnTo>
                    <a:pt x="107" y="192"/>
                  </a:lnTo>
                  <a:lnTo>
                    <a:pt x="120" y="185"/>
                  </a:lnTo>
                  <a:lnTo>
                    <a:pt x="105" y="172"/>
                  </a:lnTo>
                  <a:lnTo>
                    <a:pt x="81" y="133"/>
                  </a:lnTo>
                  <a:lnTo>
                    <a:pt x="77" y="122"/>
                  </a:lnTo>
                  <a:lnTo>
                    <a:pt x="81" y="111"/>
                  </a:lnTo>
                  <a:lnTo>
                    <a:pt x="88" y="107"/>
                  </a:lnTo>
                  <a:lnTo>
                    <a:pt x="92" y="108"/>
                  </a:lnTo>
                  <a:lnTo>
                    <a:pt x="99" y="114"/>
                  </a:lnTo>
                  <a:lnTo>
                    <a:pt x="119" y="124"/>
                  </a:lnTo>
                  <a:lnTo>
                    <a:pt x="133" y="133"/>
                  </a:lnTo>
                  <a:lnTo>
                    <a:pt x="161" y="156"/>
                  </a:lnTo>
                  <a:lnTo>
                    <a:pt x="188" y="179"/>
                  </a:lnTo>
                  <a:lnTo>
                    <a:pt x="221" y="204"/>
                  </a:lnTo>
                  <a:lnTo>
                    <a:pt x="230" y="211"/>
                  </a:lnTo>
                  <a:lnTo>
                    <a:pt x="244" y="221"/>
                  </a:lnTo>
                  <a:lnTo>
                    <a:pt x="257" y="226"/>
                  </a:lnTo>
                  <a:lnTo>
                    <a:pt x="272" y="230"/>
                  </a:lnTo>
                  <a:lnTo>
                    <a:pt x="287" y="230"/>
                  </a:lnTo>
                  <a:lnTo>
                    <a:pt x="290" y="228"/>
                  </a:lnTo>
                  <a:lnTo>
                    <a:pt x="355" y="234"/>
                  </a:lnTo>
                  <a:lnTo>
                    <a:pt x="367" y="231"/>
                  </a:lnTo>
                  <a:lnTo>
                    <a:pt x="377" y="233"/>
                  </a:lnTo>
                  <a:lnTo>
                    <a:pt x="381" y="240"/>
                  </a:lnTo>
                  <a:lnTo>
                    <a:pt x="379" y="245"/>
                  </a:lnTo>
                  <a:lnTo>
                    <a:pt x="383" y="207"/>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3" name="Freeform 13"/>
            <p:cNvSpPr>
              <a:spLocks/>
            </p:cNvSpPr>
            <p:nvPr/>
          </p:nvSpPr>
          <p:spPr bwMode="auto">
            <a:xfrm>
              <a:off x="2166" y="467"/>
              <a:ext cx="371" cy="883"/>
            </a:xfrm>
            <a:custGeom>
              <a:avLst/>
              <a:gdLst>
                <a:gd name="T0" fmla="*/ 307 w 371"/>
                <a:gd name="T1" fmla="*/ 315 h 883"/>
                <a:gd name="T2" fmla="*/ 302 w 371"/>
                <a:gd name="T3" fmla="*/ 234 h 883"/>
                <a:gd name="T4" fmla="*/ 293 w 371"/>
                <a:gd name="T5" fmla="*/ 159 h 883"/>
                <a:gd name="T6" fmla="*/ 279 w 371"/>
                <a:gd name="T7" fmla="*/ 120 h 883"/>
                <a:gd name="T8" fmla="*/ 264 w 371"/>
                <a:gd name="T9" fmla="*/ 23 h 883"/>
                <a:gd name="T10" fmla="*/ 273 w 371"/>
                <a:gd name="T11" fmla="*/ 0 h 883"/>
                <a:gd name="T12" fmla="*/ 341 w 371"/>
                <a:gd name="T13" fmla="*/ 100 h 883"/>
                <a:gd name="T14" fmla="*/ 358 w 371"/>
                <a:gd name="T15" fmla="*/ 253 h 883"/>
                <a:gd name="T16" fmla="*/ 370 w 371"/>
                <a:gd name="T17" fmla="*/ 414 h 883"/>
                <a:gd name="T18" fmla="*/ 370 w 371"/>
                <a:gd name="T19" fmla="*/ 555 h 883"/>
                <a:gd name="T20" fmla="*/ 363 w 371"/>
                <a:gd name="T21" fmla="*/ 648 h 883"/>
                <a:gd name="T22" fmla="*/ 349 w 371"/>
                <a:gd name="T23" fmla="*/ 713 h 883"/>
                <a:gd name="T24" fmla="*/ 329 w 371"/>
                <a:gd name="T25" fmla="*/ 761 h 883"/>
                <a:gd name="T26" fmla="*/ 301 w 371"/>
                <a:gd name="T27" fmla="*/ 809 h 883"/>
                <a:gd name="T28" fmla="*/ 263 w 371"/>
                <a:gd name="T29" fmla="*/ 844 h 883"/>
                <a:gd name="T30" fmla="*/ 244 w 371"/>
                <a:gd name="T31" fmla="*/ 865 h 883"/>
                <a:gd name="T32" fmla="*/ 211 w 371"/>
                <a:gd name="T33" fmla="*/ 875 h 883"/>
                <a:gd name="T34" fmla="*/ 179 w 371"/>
                <a:gd name="T35" fmla="*/ 882 h 883"/>
                <a:gd name="T36" fmla="*/ 94 w 371"/>
                <a:gd name="T37" fmla="*/ 859 h 883"/>
                <a:gd name="T38" fmla="*/ 63 w 371"/>
                <a:gd name="T39" fmla="*/ 836 h 883"/>
                <a:gd name="T40" fmla="*/ 18 w 371"/>
                <a:gd name="T41" fmla="*/ 770 h 883"/>
                <a:gd name="T42" fmla="*/ 5 w 371"/>
                <a:gd name="T43" fmla="*/ 734 h 883"/>
                <a:gd name="T44" fmla="*/ 1 w 371"/>
                <a:gd name="T45" fmla="*/ 689 h 883"/>
                <a:gd name="T46" fmla="*/ 3 w 371"/>
                <a:gd name="T47" fmla="*/ 656 h 883"/>
                <a:gd name="T48" fmla="*/ 4 w 371"/>
                <a:gd name="T49" fmla="*/ 621 h 883"/>
                <a:gd name="T50" fmla="*/ 13 w 371"/>
                <a:gd name="T51" fmla="*/ 583 h 883"/>
                <a:gd name="T52" fmla="*/ 26 w 371"/>
                <a:gd name="T53" fmla="*/ 599 h 883"/>
                <a:gd name="T54" fmla="*/ 43 w 371"/>
                <a:gd name="T55" fmla="*/ 620 h 883"/>
                <a:gd name="T56" fmla="*/ 60 w 371"/>
                <a:gd name="T57" fmla="*/ 617 h 883"/>
                <a:gd name="T58" fmla="*/ 102 w 371"/>
                <a:gd name="T59" fmla="*/ 791 h 883"/>
                <a:gd name="T60" fmla="*/ 106 w 371"/>
                <a:gd name="T61" fmla="*/ 806 h 883"/>
                <a:gd name="T62" fmla="*/ 118 w 371"/>
                <a:gd name="T63" fmla="*/ 817 h 883"/>
                <a:gd name="T64" fmla="*/ 137 w 371"/>
                <a:gd name="T65" fmla="*/ 819 h 883"/>
                <a:gd name="T66" fmla="*/ 158 w 371"/>
                <a:gd name="T67" fmla="*/ 811 h 883"/>
                <a:gd name="T68" fmla="*/ 186 w 371"/>
                <a:gd name="T69" fmla="*/ 789 h 883"/>
                <a:gd name="T70" fmla="*/ 206 w 371"/>
                <a:gd name="T71" fmla="*/ 764 h 883"/>
                <a:gd name="T72" fmla="*/ 233 w 371"/>
                <a:gd name="T73" fmla="*/ 712 h 883"/>
                <a:gd name="T74" fmla="*/ 259 w 371"/>
                <a:gd name="T75" fmla="*/ 644 h 883"/>
                <a:gd name="T76" fmla="*/ 291 w 371"/>
                <a:gd name="T77" fmla="*/ 505 h 883"/>
                <a:gd name="T78" fmla="*/ 300 w 371"/>
                <a:gd name="T79" fmla="*/ 424 h 883"/>
                <a:gd name="T80" fmla="*/ 303 w 371"/>
                <a:gd name="T81" fmla="*/ 352 h 8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1" h="883">
                  <a:moveTo>
                    <a:pt x="303" y="352"/>
                  </a:moveTo>
                  <a:lnTo>
                    <a:pt x="307" y="315"/>
                  </a:lnTo>
                  <a:lnTo>
                    <a:pt x="306" y="276"/>
                  </a:lnTo>
                  <a:lnTo>
                    <a:pt x="302" y="234"/>
                  </a:lnTo>
                  <a:lnTo>
                    <a:pt x="298" y="197"/>
                  </a:lnTo>
                  <a:lnTo>
                    <a:pt x="293" y="159"/>
                  </a:lnTo>
                  <a:lnTo>
                    <a:pt x="281" y="123"/>
                  </a:lnTo>
                  <a:lnTo>
                    <a:pt x="279" y="120"/>
                  </a:lnTo>
                  <a:lnTo>
                    <a:pt x="265" y="119"/>
                  </a:lnTo>
                  <a:lnTo>
                    <a:pt x="264" y="23"/>
                  </a:lnTo>
                  <a:lnTo>
                    <a:pt x="269" y="6"/>
                  </a:lnTo>
                  <a:lnTo>
                    <a:pt x="273" y="0"/>
                  </a:lnTo>
                  <a:lnTo>
                    <a:pt x="320" y="78"/>
                  </a:lnTo>
                  <a:lnTo>
                    <a:pt x="341" y="100"/>
                  </a:lnTo>
                  <a:lnTo>
                    <a:pt x="348" y="170"/>
                  </a:lnTo>
                  <a:lnTo>
                    <a:pt x="358" y="253"/>
                  </a:lnTo>
                  <a:lnTo>
                    <a:pt x="367" y="332"/>
                  </a:lnTo>
                  <a:lnTo>
                    <a:pt x="370" y="414"/>
                  </a:lnTo>
                  <a:lnTo>
                    <a:pt x="370" y="510"/>
                  </a:lnTo>
                  <a:lnTo>
                    <a:pt x="370" y="555"/>
                  </a:lnTo>
                  <a:lnTo>
                    <a:pt x="367" y="601"/>
                  </a:lnTo>
                  <a:lnTo>
                    <a:pt x="363" y="648"/>
                  </a:lnTo>
                  <a:lnTo>
                    <a:pt x="357" y="695"/>
                  </a:lnTo>
                  <a:lnTo>
                    <a:pt x="349" y="713"/>
                  </a:lnTo>
                  <a:lnTo>
                    <a:pt x="337" y="738"/>
                  </a:lnTo>
                  <a:lnTo>
                    <a:pt x="329" y="761"/>
                  </a:lnTo>
                  <a:lnTo>
                    <a:pt x="315" y="783"/>
                  </a:lnTo>
                  <a:lnTo>
                    <a:pt x="301" y="809"/>
                  </a:lnTo>
                  <a:lnTo>
                    <a:pt x="281" y="829"/>
                  </a:lnTo>
                  <a:lnTo>
                    <a:pt x="263" y="844"/>
                  </a:lnTo>
                  <a:lnTo>
                    <a:pt x="252" y="856"/>
                  </a:lnTo>
                  <a:lnTo>
                    <a:pt x="244" y="865"/>
                  </a:lnTo>
                  <a:lnTo>
                    <a:pt x="225" y="872"/>
                  </a:lnTo>
                  <a:lnTo>
                    <a:pt x="211" y="875"/>
                  </a:lnTo>
                  <a:lnTo>
                    <a:pt x="195" y="881"/>
                  </a:lnTo>
                  <a:lnTo>
                    <a:pt x="179" y="882"/>
                  </a:lnTo>
                  <a:lnTo>
                    <a:pt x="121" y="868"/>
                  </a:lnTo>
                  <a:lnTo>
                    <a:pt x="94" y="859"/>
                  </a:lnTo>
                  <a:lnTo>
                    <a:pt x="81" y="853"/>
                  </a:lnTo>
                  <a:lnTo>
                    <a:pt x="63" y="836"/>
                  </a:lnTo>
                  <a:lnTo>
                    <a:pt x="49" y="822"/>
                  </a:lnTo>
                  <a:lnTo>
                    <a:pt x="18" y="770"/>
                  </a:lnTo>
                  <a:lnTo>
                    <a:pt x="12" y="752"/>
                  </a:lnTo>
                  <a:lnTo>
                    <a:pt x="5" y="734"/>
                  </a:lnTo>
                  <a:lnTo>
                    <a:pt x="0" y="711"/>
                  </a:lnTo>
                  <a:lnTo>
                    <a:pt x="1" y="689"/>
                  </a:lnTo>
                  <a:lnTo>
                    <a:pt x="0" y="666"/>
                  </a:lnTo>
                  <a:lnTo>
                    <a:pt x="3" y="656"/>
                  </a:lnTo>
                  <a:lnTo>
                    <a:pt x="0" y="636"/>
                  </a:lnTo>
                  <a:lnTo>
                    <a:pt x="4" y="621"/>
                  </a:lnTo>
                  <a:lnTo>
                    <a:pt x="6" y="601"/>
                  </a:lnTo>
                  <a:lnTo>
                    <a:pt x="13" y="583"/>
                  </a:lnTo>
                  <a:lnTo>
                    <a:pt x="18" y="586"/>
                  </a:lnTo>
                  <a:lnTo>
                    <a:pt x="26" y="599"/>
                  </a:lnTo>
                  <a:lnTo>
                    <a:pt x="31" y="613"/>
                  </a:lnTo>
                  <a:lnTo>
                    <a:pt x="43" y="620"/>
                  </a:lnTo>
                  <a:lnTo>
                    <a:pt x="51" y="617"/>
                  </a:lnTo>
                  <a:lnTo>
                    <a:pt x="60" y="617"/>
                  </a:lnTo>
                  <a:lnTo>
                    <a:pt x="74" y="671"/>
                  </a:lnTo>
                  <a:lnTo>
                    <a:pt x="102" y="791"/>
                  </a:lnTo>
                  <a:lnTo>
                    <a:pt x="104" y="803"/>
                  </a:lnTo>
                  <a:lnTo>
                    <a:pt x="106" y="806"/>
                  </a:lnTo>
                  <a:lnTo>
                    <a:pt x="114" y="810"/>
                  </a:lnTo>
                  <a:lnTo>
                    <a:pt x="118" y="817"/>
                  </a:lnTo>
                  <a:lnTo>
                    <a:pt x="127" y="817"/>
                  </a:lnTo>
                  <a:lnTo>
                    <a:pt x="137" y="819"/>
                  </a:lnTo>
                  <a:lnTo>
                    <a:pt x="143" y="815"/>
                  </a:lnTo>
                  <a:lnTo>
                    <a:pt x="158" y="811"/>
                  </a:lnTo>
                  <a:lnTo>
                    <a:pt x="175" y="801"/>
                  </a:lnTo>
                  <a:lnTo>
                    <a:pt x="186" y="789"/>
                  </a:lnTo>
                  <a:lnTo>
                    <a:pt x="196" y="778"/>
                  </a:lnTo>
                  <a:lnTo>
                    <a:pt x="206" y="764"/>
                  </a:lnTo>
                  <a:lnTo>
                    <a:pt x="218" y="747"/>
                  </a:lnTo>
                  <a:lnTo>
                    <a:pt x="233" y="712"/>
                  </a:lnTo>
                  <a:lnTo>
                    <a:pt x="245" y="679"/>
                  </a:lnTo>
                  <a:lnTo>
                    <a:pt x="259" y="644"/>
                  </a:lnTo>
                  <a:lnTo>
                    <a:pt x="284" y="544"/>
                  </a:lnTo>
                  <a:lnTo>
                    <a:pt x="291" y="505"/>
                  </a:lnTo>
                  <a:lnTo>
                    <a:pt x="297" y="462"/>
                  </a:lnTo>
                  <a:lnTo>
                    <a:pt x="300" y="424"/>
                  </a:lnTo>
                  <a:lnTo>
                    <a:pt x="304" y="386"/>
                  </a:lnTo>
                  <a:lnTo>
                    <a:pt x="303" y="352"/>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4" name="Freeform 14"/>
            <p:cNvSpPr>
              <a:spLocks/>
            </p:cNvSpPr>
            <p:nvPr/>
          </p:nvSpPr>
          <p:spPr bwMode="auto">
            <a:xfrm>
              <a:off x="2592" y="590"/>
              <a:ext cx="218" cy="394"/>
            </a:xfrm>
            <a:custGeom>
              <a:avLst/>
              <a:gdLst>
                <a:gd name="T0" fmla="*/ 68 w 218"/>
                <a:gd name="T1" fmla="*/ 384 h 394"/>
                <a:gd name="T2" fmla="*/ 48 w 218"/>
                <a:gd name="T3" fmla="*/ 374 h 394"/>
                <a:gd name="T4" fmla="*/ 32 w 218"/>
                <a:gd name="T5" fmla="*/ 356 h 394"/>
                <a:gd name="T6" fmla="*/ 17 w 218"/>
                <a:gd name="T7" fmla="*/ 322 h 394"/>
                <a:gd name="T8" fmla="*/ 5 w 218"/>
                <a:gd name="T9" fmla="*/ 289 h 394"/>
                <a:gd name="T10" fmla="*/ 1 w 218"/>
                <a:gd name="T11" fmla="*/ 244 h 394"/>
                <a:gd name="T12" fmla="*/ 1 w 218"/>
                <a:gd name="T13" fmla="*/ 185 h 394"/>
                <a:gd name="T14" fmla="*/ 5 w 218"/>
                <a:gd name="T15" fmla="*/ 126 h 394"/>
                <a:gd name="T16" fmla="*/ 13 w 218"/>
                <a:gd name="T17" fmla="*/ 94 h 394"/>
                <a:gd name="T18" fmla="*/ 25 w 218"/>
                <a:gd name="T19" fmla="*/ 61 h 394"/>
                <a:gd name="T20" fmla="*/ 29 w 218"/>
                <a:gd name="T21" fmla="*/ 45 h 394"/>
                <a:gd name="T22" fmla="*/ 26 w 218"/>
                <a:gd name="T23" fmla="*/ 25 h 394"/>
                <a:gd name="T24" fmla="*/ 60 w 218"/>
                <a:gd name="T25" fmla="*/ 9 h 394"/>
                <a:gd name="T26" fmla="*/ 93 w 218"/>
                <a:gd name="T27" fmla="*/ 3 h 394"/>
                <a:gd name="T28" fmla="*/ 126 w 218"/>
                <a:gd name="T29" fmla="*/ 0 h 394"/>
                <a:gd name="T30" fmla="*/ 145 w 218"/>
                <a:gd name="T31" fmla="*/ 7 h 394"/>
                <a:gd name="T32" fmla="*/ 160 w 218"/>
                <a:gd name="T33" fmla="*/ 27 h 394"/>
                <a:gd name="T34" fmla="*/ 183 w 218"/>
                <a:gd name="T35" fmla="*/ 58 h 394"/>
                <a:gd name="T36" fmla="*/ 203 w 218"/>
                <a:gd name="T37" fmla="*/ 104 h 394"/>
                <a:gd name="T38" fmla="*/ 214 w 218"/>
                <a:gd name="T39" fmla="*/ 155 h 394"/>
                <a:gd name="T40" fmla="*/ 216 w 218"/>
                <a:gd name="T41" fmla="*/ 202 h 394"/>
                <a:gd name="T42" fmla="*/ 214 w 218"/>
                <a:gd name="T43" fmla="*/ 243 h 394"/>
                <a:gd name="T44" fmla="*/ 208 w 218"/>
                <a:gd name="T45" fmla="*/ 291 h 394"/>
                <a:gd name="T46" fmla="*/ 185 w 218"/>
                <a:gd name="T47" fmla="*/ 344 h 394"/>
                <a:gd name="T48" fmla="*/ 174 w 218"/>
                <a:gd name="T49" fmla="*/ 369 h 394"/>
                <a:gd name="T50" fmla="*/ 140 w 218"/>
                <a:gd name="T51" fmla="*/ 393 h 394"/>
                <a:gd name="T52" fmla="*/ 89 w 218"/>
                <a:gd name="T53" fmla="*/ 389 h 394"/>
                <a:gd name="T54" fmla="*/ 108 w 218"/>
                <a:gd name="T55" fmla="*/ 333 h 394"/>
                <a:gd name="T56" fmla="*/ 114 w 218"/>
                <a:gd name="T57" fmla="*/ 322 h 394"/>
                <a:gd name="T58" fmla="*/ 124 w 218"/>
                <a:gd name="T59" fmla="*/ 293 h 394"/>
                <a:gd name="T60" fmla="*/ 129 w 218"/>
                <a:gd name="T61" fmla="*/ 250 h 394"/>
                <a:gd name="T62" fmla="*/ 131 w 218"/>
                <a:gd name="T63" fmla="*/ 200 h 394"/>
                <a:gd name="T64" fmla="*/ 128 w 218"/>
                <a:gd name="T65" fmla="*/ 167 h 394"/>
                <a:gd name="T66" fmla="*/ 123 w 218"/>
                <a:gd name="T67" fmla="*/ 143 h 394"/>
                <a:gd name="T68" fmla="*/ 108 w 218"/>
                <a:gd name="T69" fmla="*/ 125 h 394"/>
                <a:gd name="T70" fmla="*/ 72 w 218"/>
                <a:gd name="T71" fmla="*/ 95 h 394"/>
                <a:gd name="T72" fmla="*/ 63 w 218"/>
                <a:gd name="T73" fmla="*/ 86 h 394"/>
                <a:gd name="T74" fmla="*/ 47 w 218"/>
                <a:gd name="T75" fmla="*/ 105 h 394"/>
                <a:gd name="T76" fmla="*/ 42 w 218"/>
                <a:gd name="T77" fmla="*/ 157 h 394"/>
                <a:gd name="T78" fmla="*/ 38 w 218"/>
                <a:gd name="T79" fmla="*/ 207 h 394"/>
                <a:gd name="T80" fmla="*/ 43 w 218"/>
                <a:gd name="T81" fmla="*/ 261 h 394"/>
                <a:gd name="T82" fmla="*/ 55 w 218"/>
                <a:gd name="T83" fmla="*/ 312 h 394"/>
                <a:gd name="T84" fmla="*/ 81 w 218"/>
                <a:gd name="T85" fmla="*/ 341 h 394"/>
                <a:gd name="T86" fmla="*/ 89 w 218"/>
                <a:gd name="T87" fmla="*/ 389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8" h="394">
                  <a:moveTo>
                    <a:pt x="77" y="386"/>
                  </a:moveTo>
                  <a:lnTo>
                    <a:pt x="68" y="384"/>
                  </a:lnTo>
                  <a:lnTo>
                    <a:pt x="60" y="380"/>
                  </a:lnTo>
                  <a:lnTo>
                    <a:pt x="48" y="374"/>
                  </a:lnTo>
                  <a:lnTo>
                    <a:pt x="42" y="365"/>
                  </a:lnTo>
                  <a:lnTo>
                    <a:pt x="32" y="356"/>
                  </a:lnTo>
                  <a:lnTo>
                    <a:pt x="22" y="340"/>
                  </a:lnTo>
                  <a:lnTo>
                    <a:pt x="17" y="322"/>
                  </a:lnTo>
                  <a:lnTo>
                    <a:pt x="10" y="304"/>
                  </a:lnTo>
                  <a:lnTo>
                    <a:pt x="5" y="289"/>
                  </a:lnTo>
                  <a:lnTo>
                    <a:pt x="4" y="264"/>
                  </a:lnTo>
                  <a:lnTo>
                    <a:pt x="1" y="244"/>
                  </a:lnTo>
                  <a:lnTo>
                    <a:pt x="0" y="212"/>
                  </a:lnTo>
                  <a:lnTo>
                    <a:pt x="1" y="185"/>
                  </a:lnTo>
                  <a:lnTo>
                    <a:pt x="5" y="152"/>
                  </a:lnTo>
                  <a:lnTo>
                    <a:pt x="5" y="126"/>
                  </a:lnTo>
                  <a:lnTo>
                    <a:pt x="11" y="114"/>
                  </a:lnTo>
                  <a:lnTo>
                    <a:pt x="13" y="94"/>
                  </a:lnTo>
                  <a:lnTo>
                    <a:pt x="17" y="79"/>
                  </a:lnTo>
                  <a:lnTo>
                    <a:pt x="25" y="61"/>
                  </a:lnTo>
                  <a:lnTo>
                    <a:pt x="29" y="54"/>
                  </a:lnTo>
                  <a:lnTo>
                    <a:pt x="29" y="45"/>
                  </a:lnTo>
                  <a:lnTo>
                    <a:pt x="32" y="35"/>
                  </a:lnTo>
                  <a:lnTo>
                    <a:pt x="26" y="25"/>
                  </a:lnTo>
                  <a:lnTo>
                    <a:pt x="45" y="13"/>
                  </a:lnTo>
                  <a:lnTo>
                    <a:pt x="60" y="9"/>
                  </a:lnTo>
                  <a:lnTo>
                    <a:pt x="78" y="2"/>
                  </a:lnTo>
                  <a:lnTo>
                    <a:pt x="93" y="3"/>
                  </a:lnTo>
                  <a:lnTo>
                    <a:pt x="110" y="1"/>
                  </a:lnTo>
                  <a:lnTo>
                    <a:pt x="126" y="0"/>
                  </a:lnTo>
                  <a:lnTo>
                    <a:pt x="133" y="4"/>
                  </a:lnTo>
                  <a:lnTo>
                    <a:pt x="145" y="7"/>
                  </a:lnTo>
                  <a:lnTo>
                    <a:pt x="147" y="10"/>
                  </a:lnTo>
                  <a:lnTo>
                    <a:pt x="160" y="27"/>
                  </a:lnTo>
                  <a:lnTo>
                    <a:pt x="176" y="45"/>
                  </a:lnTo>
                  <a:lnTo>
                    <a:pt x="183" y="58"/>
                  </a:lnTo>
                  <a:lnTo>
                    <a:pt x="193" y="83"/>
                  </a:lnTo>
                  <a:lnTo>
                    <a:pt x="203" y="104"/>
                  </a:lnTo>
                  <a:lnTo>
                    <a:pt x="208" y="128"/>
                  </a:lnTo>
                  <a:lnTo>
                    <a:pt x="214" y="155"/>
                  </a:lnTo>
                  <a:lnTo>
                    <a:pt x="217" y="180"/>
                  </a:lnTo>
                  <a:lnTo>
                    <a:pt x="216" y="202"/>
                  </a:lnTo>
                  <a:lnTo>
                    <a:pt x="214" y="230"/>
                  </a:lnTo>
                  <a:lnTo>
                    <a:pt x="214" y="243"/>
                  </a:lnTo>
                  <a:lnTo>
                    <a:pt x="211" y="267"/>
                  </a:lnTo>
                  <a:lnTo>
                    <a:pt x="208" y="291"/>
                  </a:lnTo>
                  <a:lnTo>
                    <a:pt x="197" y="319"/>
                  </a:lnTo>
                  <a:lnTo>
                    <a:pt x="185" y="344"/>
                  </a:lnTo>
                  <a:lnTo>
                    <a:pt x="172" y="366"/>
                  </a:lnTo>
                  <a:lnTo>
                    <a:pt x="174" y="369"/>
                  </a:lnTo>
                  <a:lnTo>
                    <a:pt x="166" y="378"/>
                  </a:lnTo>
                  <a:lnTo>
                    <a:pt x="140" y="393"/>
                  </a:lnTo>
                  <a:lnTo>
                    <a:pt x="132" y="390"/>
                  </a:lnTo>
                  <a:lnTo>
                    <a:pt x="89" y="389"/>
                  </a:lnTo>
                  <a:lnTo>
                    <a:pt x="85" y="347"/>
                  </a:lnTo>
                  <a:lnTo>
                    <a:pt x="108" y="333"/>
                  </a:lnTo>
                  <a:lnTo>
                    <a:pt x="113" y="325"/>
                  </a:lnTo>
                  <a:lnTo>
                    <a:pt x="114" y="322"/>
                  </a:lnTo>
                  <a:lnTo>
                    <a:pt x="120" y="309"/>
                  </a:lnTo>
                  <a:lnTo>
                    <a:pt x="124" y="293"/>
                  </a:lnTo>
                  <a:lnTo>
                    <a:pt x="122" y="276"/>
                  </a:lnTo>
                  <a:lnTo>
                    <a:pt x="129" y="250"/>
                  </a:lnTo>
                  <a:lnTo>
                    <a:pt x="130" y="223"/>
                  </a:lnTo>
                  <a:lnTo>
                    <a:pt x="131" y="200"/>
                  </a:lnTo>
                  <a:lnTo>
                    <a:pt x="129" y="175"/>
                  </a:lnTo>
                  <a:lnTo>
                    <a:pt x="128" y="167"/>
                  </a:lnTo>
                  <a:lnTo>
                    <a:pt x="124" y="151"/>
                  </a:lnTo>
                  <a:lnTo>
                    <a:pt x="123" y="143"/>
                  </a:lnTo>
                  <a:lnTo>
                    <a:pt x="114" y="135"/>
                  </a:lnTo>
                  <a:lnTo>
                    <a:pt x="108" y="125"/>
                  </a:lnTo>
                  <a:lnTo>
                    <a:pt x="89" y="109"/>
                  </a:lnTo>
                  <a:lnTo>
                    <a:pt x="72" y="95"/>
                  </a:lnTo>
                  <a:lnTo>
                    <a:pt x="67" y="93"/>
                  </a:lnTo>
                  <a:lnTo>
                    <a:pt x="63" y="86"/>
                  </a:lnTo>
                  <a:lnTo>
                    <a:pt x="50" y="94"/>
                  </a:lnTo>
                  <a:lnTo>
                    <a:pt x="47" y="105"/>
                  </a:lnTo>
                  <a:lnTo>
                    <a:pt x="44" y="129"/>
                  </a:lnTo>
                  <a:lnTo>
                    <a:pt x="42" y="157"/>
                  </a:lnTo>
                  <a:lnTo>
                    <a:pt x="38" y="181"/>
                  </a:lnTo>
                  <a:lnTo>
                    <a:pt x="38" y="207"/>
                  </a:lnTo>
                  <a:lnTo>
                    <a:pt x="41" y="237"/>
                  </a:lnTo>
                  <a:lnTo>
                    <a:pt x="43" y="261"/>
                  </a:lnTo>
                  <a:lnTo>
                    <a:pt x="50" y="288"/>
                  </a:lnTo>
                  <a:lnTo>
                    <a:pt x="55" y="312"/>
                  </a:lnTo>
                  <a:lnTo>
                    <a:pt x="72" y="341"/>
                  </a:lnTo>
                  <a:lnTo>
                    <a:pt x="81" y="341"/>
                  </a:lnTo>
                  <a:lnTo>
                    <a:pt x="85" y="347"/>
                  </a:lnTo>
                  <a:lnTo>
                    <a:pt x="89" y="389"/>
                  </a:lnTo>
                  <a:lnTo>
                    <a:pt x="77" y="386"/>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5" name="Freeform 15"/>
            <p:cNvSpPr>
              <a:spLocks/>
            </p:cNvSpPr>
            <p:nvPr/>
          </p:nvSpPr>
          <p:spPr bwMode="auto">
            <a:xfrm>
              <a:off x="2836" y="415"/>
              <a:ext cx="311" cy="368"/>
            </a:xfrm>
            <a:custGeom>
              <a:avLst/>
              <a:gdLst>
                <a:gd name="T0" fmla="*/ 44 w 311"/>
                <a:gd name="T1" fmla="*/ 74 h 368"/>
                <a:gd name="T2" fmla="*/ 64 w 311"/>
                <a:gd name="T3" fmla="*/ 71 h 368"/>
                <a:gd name="T4" fmla="*/ 72 w 311"/>
                <a:gd name="T5" fmla="*/ 106 h 368"/>
                <a:gd name="T6" fmla="*/ 69 w 311"/>
                <a:gd name="T7" fmla="*/ 182 h 368"/>
                <a:gd name="T8" fmla="*/ 74 w 311"/>
                <a:gd name="T9" fmla="*/ 250 h 368"/>
                <a:gd name="T10" fmla="*/ 83 w 311"/>
                <a:gd name="T11" fmla="*/ 293 h 368"/>
                <a:gd name="T12" fmla="*/ 94 w 311"/>
                <a:gd name="T13" fmla="*/ 321 h 368"/>
                <a:gd name="T14" fmla="*/ 104 w 311"/>
                <a:gd name="T15" fmla="*/ 329 h 368"/>
                <a:gd name="T16" fmla="*/ 123 w 311"/>
                <a:gd name="T17" fmla="*/ 322 h 368"/>
                <a:gd name="T18" fmla="*/ 141 w 311"/>
                <a:gd name="T19" fmla="*/ 285 h 368"/>
                <a:gd name="T20" fmla="*/ 166 w 311"/>
                <a:gd name="T21" fmla="*/ 195 h 368"/>
                <a:gd name="T22" fmla="*/ 175 w 311"/>
                <a:gd name="T23" fmla="*/ 113 h 368"/>
                <a:gd name="T24" fmla="*/ 180 w 311"/>
                <a:gd name="T25" fmla="*/ 41 h 368"/>
                <a:gd name="T26" fmla="*/ 232 w 311"/>
                <a:gd name="T27" fmla="*/ 0 h 368"/>
                <a:gd name="T28" fmla="*/ 246 w 311"/>
                <a:gd name="T29" fmla="*/ 1 h 368"/>
                <a:gd name="T30" fmla="*/ 270 w 311"/>
                <a:gd name="T31" fmla="*/ 26 h 368"/>
                <a:gd name="T32" fmla="*/ 274 w 311"/>
                <a:gd name="T33" fmla="*/ 85 h 368"/>
                <a:gd name="T34" fmla="*/ 289 w 311"/>
                <a:gd name="T35" fmla="*/ 191 h 368"/>
                <a:gd name="T36" fmla="*/ 310 w 311"/>
                <a:gd name="T37" fmla="*/ 284 h 368"/>
                <a:gd name="T38" fmla="*/ 293 w 311"/>
                <a:gd name="T39" fmla="*/ 339 h 368"/>
                <a:gd name="T40" fmla="*/ 238 w 311"/>
                <a:gd name="T41" fmla="*/ 328 h 368"/>
                <a:gd name="T42" fmla="*/ 208 w 311"/>
                <a:gd name="T43" fmla="*/ 257 h 368"/>
                <a:gd name="T44" fmla="*/ 201 w 311"/>
                <a:gd name="T45" fmla="*/ 209 h 368"/>
                <a:gd name="T46" fmla="*/ 184 w 311"/>
                <a:gd name="T47" fmla="*/ 210 h 368"/>
                <a:gd name="T48" fmla="*/ 161 w 311"/>
                <a:gd name="T49" fmla="*/ 290 h 368"/>
                <a:gd name="T50" fmla="*/ 146 w 311"/>
                <a:gd name="T51" fmla="*/ 325 h 368"/>
                <a:gd name="T52" fmla="*/ 130 w 311"/>
                <a:gd name="T53" fmla="*/ 349 h 368"/>
                <a:gd name="T54" fmla="*/ 107 w 311"/>
                <a:gd name="T55" fmla="*/ 363 h 368"/>
                <a:gd name="T56" fmla="*/ 74 w 311"/>
                <a:gd name="T57" fmla="*/ 360 h 368"/>
                <a:gd name="T58" fmla="*/ 57 w 311"/>
                <a:gd name="T59" fmla="*/ 348 h 368"/>
                <a:gd name="T60" fmla="*/ 51 w 311"/>
                <a:gd name="T61" fmla="*/ 330 h 368"/>
                <a:gd name="T62" fmla="*/ 39 w 311"/>
                <a:gd name="T63" fmla="*/ 302 h 368"/>
                <a:gd name="T64" fmla="*/ 35 w 311"/>
                <a:gd name="T65" fmla="*/ 281 h 368"/>
                <a:gd name="T66" fmla="*/ 22 w 311"/>
                <a:gd name="T67" fmla="*/ 273 h 368"/>
                <a:gd name="T68" fmla="*/ 6 w 311"/>
                <a:gd name="T69" fmla="*/ 269 h 368"/>
                <a:gd name="T70" fmla="*/ 0 w 311"/>
                <a:gd name="T71" fmla="*/ 246 h 368"/>
                <a:gd name="T72" fmla="*/ 1 w 311"/>
                <a:gd name="T73" fmla="*/ 218 h 368"/>
                <a:gd name="T74" fmla="*/ 6 w 311"/>
                <a:gd name="T75" fmla="*/ 114 h 368"/>
                <a:gd name="T76" fmla="*/ 40 w 311"/>
                <a:gd name="T77" fmla="*/ 71 h 3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1" h="368">
                  <a:moveTo>
                    <a:pt x="40" y="71"/>
                  </a:moveTo>
                  <a:lnTo>
                    <a:pt x="44" y="74"/>
                  </a:lnTo>
                  <a:lnTo>
                    <a:pt x="56" y="71"/>
                  </a:lnTo>
                  <a:lnTo>
                    <a:pt x="64" y="71"/>
                  </a:lnTo>
                  <a:lnTo>
                    <a:pt x="71" y="67"/>
                  </a:lnTo>
                  <a:lnTo>
                    <a:pt x="72" y="106"/>
                  </a:lnTo>
                  <a:lnTo>
                    <a:pt x="70" y="146"/>
                  </a:lnTo>
                  <a:lnTo>
                    <a:pt x="69" y="182"/>
                  </a:lnTo>
                  <a:lnTo>
                    <a:pt x="72" y="215"/>
                  </a:lnTo>
                  <a:lnTo>
                    <a:pt x="74" y="250"/>
                  </a:lnTo>
                  <a:lnTo>
                    <a:pt x="77" y="269"/>
                  </a:lnTo>
                  <a:lnTo>
                    <a:pt x="83" y="293"/>
                  </a:lnTo>
                  <a:lnTo>
                    <a:pt x="93" y="309"/>
                  </a:lnTo>
                  <a:lnTo>
                    <a:pt x="94" y="321"/>
                  </a:lnTo>
                  <a:lnTo>
                    <a:pt x="96" y="324"/>
                  </a:lnTo>
                  <a:lnTo>
                    <a:pt x="104" y="329"/>
                  </a:lnTo>
                  <a:lnTo>
                    <a:pt x="107" y="332"/>
                  </a:lnTo>
                  <a:lnTo>
                    <a:pt x="123" y="322"/>
                  </a:lnTo>
                  <a:lnTo>
                    <a:pt x="131" y="308"/>
                  </a:lnTo>
                  <a:lnTo>
                    <a:pt x="141" y="285"/>
                  </a:lnTo>
                  <a:lnTo>
                    <a:pt x="151" y="256"/>
                  </a:lnTo>
                  <a:lnTo>
                    <a:pt x="166" y="195"/>
                  </a:lnTo>
                  <a:lnTo>
                    <a:pt x="171" y="151"/>
                  </a:lnTo>
                  <a:lnTo>
                    <a:pt x="175" y="113"/>
                  </a:lnTo>
                  <a:lnTo>
                    <a:pt x="182" y="80"/>
                  </a:lnTo>
                  <a:lnTo>
                    <a:pt x="180" y="41"/>
                  </a:lnTo>
                  <a:lnTo>
                    <a:pt x="216" y="19"/>
                  </a:lnTo>
                  <a:lnTo>
                    <a:pt x="232" y="0"/>
                  </a:lnTo>
                  <a:lnTo>
                    <a:pt x="237" y="1"/>
                  </a:lnTo>
                  <a:lnTo>
                    <a:pt x="246" y="1"/>
                  </a:lnTo>
                  <a:lnTo>
                    <a:pt x="256" y="3"/>
                  </a:lnTo>
                  <a:lnTo>
                    <a:pt x="270" y="26"/>
                  </a:lnTo>
                  <a:lnTo>
                    <a:pt x="270" y="35"/>
                  </a:lnTo>
                  <a:lnTo>
                    <a:pt x="274" y="85"/>
                  </a:lnTo>
                  <a:lnTo>
                    <a:pt x="280" y="139"/>
                  </a:lnTo>
                  <a:lnTo>
                    <a:pt x="289" y="191"/>
                  </a:lnTo>
                  <a:lnTo>
                    <a:pt x="300" y="247"/>
                  </a:lnTo>
                  <a:lnTo>
                    <a:pt x="310" y="284"/>
                  </a:lnTo>
                  <a:lnTo>
                    <a:pt x="298" y="318"/>
                  </a:lnTo>
                  <a:lnTo>
                    <a:pt x="293" y="339"/>
                  </a:lnTo>
                  <a:lnTo>
                    <a:pt x="244" y="330"/>
                  </a:lnTo>
                  <a:lnTo>
                    <a:pt x="238" y="328"/>
                  </a:lnTo>
                  <a:lnTo>
                    <a:pt x="222" y="303"/>
                  </a:lnTo>
                  <a:lnTo>
                    <a:pt x="208" y="257"/>
                  </a:lnTo>
                  <a:lnTo>
                    <a:pt x="200" y="214"/>
                  </a:lnTo>
                  <a:lnTo>
                    <a:pt x="201" y="209"/>
                  </a:lnTo>
                  <a:lnTo>
                    <a:pt x="191" y="206"/>
                  </a:lnTo>
                  <a:lnTo>
                    <a:pt x="184" y="210"/>
                  </a:lnTo>
                  <a:lnTo>
                    <a:pt x="166" y="282"/>
                  </a:lnTo>
                  <a:lnTo>
                    <a:pt x="161" y="290"/>
                  </a:lnTo>
                  <a:lnTo>
                    <a:pt x="150" y="309"/>
                  </a:lnTo>
                  <a:lnTo>
                    <a:pt x="146" y="325"/>
                  </a:lnTo>
                  <a:lnTo>
                    <a:pt x="137" y="339"/>
                  </a:lnTo>
                  <a:lnTo>
                    <a:pt x="130" y="349"/>
                  </a:lnTo>
                  <a:lnTo>
                    <a:pt x="122" y="358"/>
                  </a:lnTo>
                  <a:lnTo>
                    <a:pt x="107" y="363"/>
                  </a:lnTo>
                  <a:lnTo>
                    <a:pt x="100" y="367"/>
                  </a:lnTo>
                  <a:lnTo>
                    <a:pt x="74" y="360"/>
                  </a:lnTo>
                  <a:lnTo>
                    <a:pt x="67" y="356"/>
                  </a:lnTo>
                  <a:lnTo>
                    <a:pt x="57" y="348"/>
                  </a:lnTo>
                  <a:lnTo>
                    <a:pt x="54" y="342"/>
                  </a:lnTo>
                  <a:lnTo>
                    <a:pt x="51" y="330"/>
                  </a:lnTo>
                  <a:lnTo>
                    <a:pt x="43" y="317"/>
                  </a:lnTo>
                  <a:lnTo>
                    <a:pt x="39" y="302"/>
                  </a:lnTo>
                  <a:lnTo>
                    <a:pt x="36" y="291"/>
                  </a:lnTo>
                  <a:lnTo>
                    <a:pt x="35" y="281"/>
                  </a:lnTo>
                  <a:lnTo>
                    <a:pt x="32" y="275"/>
                  </a:lnTo>
                  <a:lnTo>
                    <a:pt x="22" y="273"/>
                  </a:lnTo>
                  <a:lnTo>
                    <a:pt x="13" y="274"/>
                  </a:lnTo>
                  <a:lnTo>
                    <a:pt x="6" y="269"/>
                  </a:lnTo>
                  <a:lnTo>
                    <a:pt x="0" y="258"/>
                  </a:lnTo>
                  <a:lnTo>
                    <a:pt x="0" y="246"/>
                  </a:lnTo>
                  <a:lnTo>
                    <a:pt x="1" y="232"/>
                  </a:lnTo>
                  <a:lnTo>
                    <a:pt x="1" y="218"/>
                  </a:lnTo>
                  <a:lnTo>
                    <a:pt x="3" y="169"/>
                  </a:lnTo>
                  <a:lnTo>
                    <a:pt x="6" y="114"/>
                  </a:lnTo>
                  <a:lnTo>
                    <a:pt x="12" y="66"/>
                  </a:lnTo>
                  <a:lnTo>
                    <a:pt x="40" y="71"/>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6" name="Freeform 16"/>
            <p:cNvSpPr>
              <a:spLocks/>
            </p:cNvSpPr>
            <p:nvPr/>
          </p:nvSpPr>
          <p:spPr bwMode="auto">
            <a:xfrm>
              <a:off x="3184" y="21"/>
              <a:ext cx="169" cy="461"/>
            </a:xfrm>
            <a:custGeom>
              <a:avLst/>
              <a:gdLst>
                <a:gd name="T0" fmla="*/ 50 w 169"/>
                <a:gd name="T1" fmla="*/ 16 h 461"/>
                <a:gd name="T2" fmla="*/ 34 w 169"/>
                <a:gd name="T3" fmla="*/ 29 h 461"/>
                <a:gd name="T4" fmla="*/ 18 w 169"/>
                <a:gd name="T5" fmla="*/ 39 h 461"/>
                <a:gd name="T6" fmla="*/ 6 w 169"/>
                <a:gd name="T7" fmla="*/ 56 h 461"/>
                <a:gd name="T8" fmla="*/ 0 w 169"/>
                <a:gd name="T9" fmla="*/ 67 h 461"/>
                <a:gd name="T10" fmla="*/ 4 w 169"/>
                <a:gd name="T11" fmla="*/ 88 h 461"/>
                <a:gd name="T12" fmla="*/ 28 w 169"/>
                <a:gd name="T13" fmla="*/ 157 h 461"/>
                <a:gd name="T14" fmla="*/ 46 w 169"/>
                <a:gd name="T15" fmla="*/ 226 h 461"/>
                <a:gd name="T16" fmla="*/ 65 w 169"/>
                <a:gd name="T17" fmla="*/ 295 h 461"/>
                <a:gd name="T18" fmla="*/ 80 w 169"/>
                <a:gd name="T19" fmla="*/ 364 h 461"/>
                <a:gd name="T20" fmla="*/ 89 w 169"/>
                <a:gd name="T21" fmla="*/ 386 h 461"/>
                <a:gd name="T22" fmla="*/ 98 w 169"/>
                <a:gd name="T23" fmla="*/ 408 h 461"/>
                <a:gd name="T24" fmla="*/ 105 w 169"/>
                <a:gd name="T25" fmla="*/ 429 h 461"/>
                <a:gd name="T26" fmla="*/ 117 w 169"/>
                <a:gd name="T27" fmla="*/ 449 h 461"/>
                <a:gd name="T28" fmla="*/ 129 w 169"/>
                <a:gd name="T29" fmla="*/ 460 h 461"/>
                <a:gd name="T30" fmla="*/ 129 w 169"/>
                <a:gd name="T31" fmla="*/ 445 h 461"/>
                <a:gd name="T32" fmla="*/ 134 w 169"/>
                <a:gd name="T33" fmla="*/ 425 h 461"/>
                <a:gd name="T34" fmla="*/ 141 w 169"/>
                <a:gd name="T35" fmla="*/ 407 h 461"/>
                <a:gd name="T36" fmla="*/ 150 w 169"/>
                <a:gd name="T37" fmla="*/ 390 h 461"/>
                <a:gd name="T38" fmla="*/ 163 w 169"/>
                <a:gd name="T39" fmla="*/ 368 h 461"/>
                <a:gd name="T40" fmla="*/ 168 w 169"/>
                <a:gd name="T41" fmla="*/ 360 h 461"/>
                <a:gd name="T42" fmla="*/ 167 w 169"/>
                <a:gd name="T43" fmla="*/ 352 h 461"/>
                <a:gd name="T44" fmla="*/ 166 w 169"/>
                <a:gd name="T45" fmla="*/ 343 h 461"/>
                <a:gd name="T46" fmla="*/ 164 w 169"/>
                <a:gd name="T47" fmla="*/ 340 h 461"/>
                <a:gd name="T48" fmla="*/ 152 w 169"/>
                <a:gd name="T49" fmla="*/ 308 h 461"/>
                <a:gd name="T50" fmla="*/ 149 w 169"/>
                <a:gd name="T51" fmla="*/ 270 h 461"/>
                <a:gd name="T52" fmla="*/ 139 w 169"/>
                <a:gd name="T53" fmla="*/ 232 h 461"/>
                <a:gd name="T54" fmla="*/ 136 w 169"/>
                <a:gd name="T55" fmla="*/ 190 h 461"/>
                <a:gd name="T56" fmla="*/ 140 w 169"/>
                <a:gd name="T57" fmla="*/ 152 h 461"/>
                <a:gd name="T58" fmla="*/ 141 w 169"/>
                <a:gd name="T59" fmla="*/ 116 h 461"/>
                <a:gd name="T60" fmla="*/ 143 w 169"/>
                <a:gd name="T61" fmla="*/ 75 h 461"/>
                <a:gd name="T62" fmla="*/ 143 w 169"/>
                <a:gd name="T63" fmla="*/ 61 h 461"/>
                <a:gd name="T64" fmla="*/ 137 w 169"/>
                <a:gd name="T65" fmla="*/ 51 h 461"/>
                <a:gd name="T66" fmla="*/ 134 w 169"/>
                <a:gd name="T67" fmla="*/ 36 h 461"/>
                <a:gd name="T68" fmla="*/ 122 w 169"/>
                <a:gd name="T69" fmla="*/ 17 h 461"/>
                <a:gd name="T70" fmla="*/ 114 w 169"/>
                <a:gd name="T71" fmla="*/ 13 h 461"/>
                <a:gd name="T72" fmla="*/ 108 w 169"/>
                <a:gd name="T73" fmla="*/ 2 h 461"/>
                <a:gd name="T74" fmla="*/ 98 w 169"/>
                <a:gd name="T75" fmla="*/ 0 h 461"/>
                <a:gd name="T76" fmla="*/ 90 w 169"/>
                <a:gd name="T77" fmla="*/ 1 h 461"/>
                <a:gd name="T78" fmla="*/ 81 w 169"/>
                <a:gd name="T79" fmla="*/ 1 h 461"/>
                <a:gd name="T80" fmla="*/ 72 w 169"/>
                <a:gd name="T81" fmla="*/ 2 h 461"/>
                <a:gd name="T82" fmla="*/ 50 w 169"/>
                <a:gd name="T83" fmla="*/ 16 h 4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9" h="461">
                  <a:moveTo>
                    <a:pt x="50" y="16"/>
                  </a:moveTo>
                  <a:lnTo>
                    <a:pt x="34" y="29"/>
                  </a:lnTo>
                  <a:lnTo>
                    <a:pt x="18" y="39"/>
                  </a:lnTo>
                  <a:lnTo>
                    <a:pt x="6" y="56"/>
                  </a:lnTo>
                  <a:lnTo>
                    <a:pt x="0" y="67"/>
                  </a:lnTo>
                  <a:lnTo>
                    <a:pt x="4" y="88"/>
                  </a:lnTo>
                  <a:lnTo>
                    <a:pt x="28" y="157"/>
                  </a:lnTo>
                  <a:lnTo>
                    <a:pt x="46" y="226"/>
                  </a:lnTo>
                  <a:lnTo>
                    <a:pt x="65" y="295"/>
                  </a:lnTo>
                  <a:lnTo>
                    <a:pt x="80" y="364"/>
                  </a:lnTo>
                  <a:lnTo>
                    <a:pt x="89" y="386"/>
                  </a:lnTo>
                  <a:lnTo>
                    <a:pt x="98" y="408"/>
                  </a:lnTo>
                  <a:lnTo>
                    <a:pt x="105" y="429"/>
                  </a:lnTo>
                  <a:lnTo>
                    <a:pt x="117" y="449"/>
                  </a:lnTo>
                  <a:lnTo>
                    <a:pt x="129" y="460"/>
                  </a:lnTo>
                  <a:lnTo>
                    <a:pt x="129" y="445"/>
                  </a:lnTo>
                  <a:lnTo>
                    <a:pt x="134" y="425"/>
                  </a:lnTo>
                  <a:lnTo>
                    <a:pt x="141" y="407"/>
                  </a:lnTo>
                  <a:lnTo>
                    <a:pt x="150" y="390"/>
                  </a:lnTo>
                  <a:lnTo>
                    <a:pt x="163" y="368"/>
                  </a:lnTo>
                  <a:lnTo>
                    <a:pt x="168" y="360"/>
                  </a:lnTo>
                  <a:lnTo>
                    <a:pt x="167" y="352"/>
                  </a:lnTo>
                  <a:lnTo>
                    <a:pt x="166" y="343"/>
                  </a:lnTo>
                  <a:lnTo>
                    <a:pt x="164" y="340"/>
                  </a:lnTo>
                  <a:lnTo>
                    <a:pt x="152" y="308"/>
                  </a:lnTo>
                  <a:lnTo>
                    <a:pt x="149" y="270"/>
                  </a:lnTo>
                  <a:lnTo>
                    <a:pt x="139" y="232"/>
                  </a:lnTo>
                  <a:lnTo>
                    <a:pt x="136" y="190"/>
                  </a:lnTo>
                  <a:lnTo>
                    <a:pt x="140" y="152"/>
                  </a:lnTo>
                  <a:lnTo>
                    <a:pt x="141" y="116"/>
                  </a:lnTo>
                  <a:lnTo>
                    <a:pt x="143" y="75"/>
                  </a:lnTo>
                  <a:lnTo>
                    <a:pt x="143" y="61"/>
                  </a:lnTo>
                  <a:lnTo>
                    <a:pt x="137" y="51"/>
                  </a:lnTo>
                  <a:lnTo>
                    <a:pt x="134" y="36"/>
                  </a:lnTo>
                  <a:lnTo>
                    <a:pt x="122" y="17"/>
                  </a:lnTo>
                  <a:lnTo>
                    <a:pt x="114" y="13"/>
                  </a:lnTo>
                  <a:lnTo>
                    <a:pt x="108" y="2"/>
                  </a:lnTo>
                  <a:lnTo>
                    <a:pt x="98" y="0"/>
                  </a:lnTo>
                  <a:lnTo>
                    <a:pt x="90" y="1"/>
                  </a:lnTo>
                  <a:lnTo>
                    <a:pt x="81" y="1"/>
                  </a:lnTo>
                  <a:lnTo>
                    <a:pt x="72" y="2"/>
                  </a:lnTo>
                  <a:lnTo>
                    <a:pt x="50" y="16"/>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2307" name="Freeform 17"/>
            <p:cNvSpPr>
              <a:spLocks/>
            </p:cNvSpPr>
            <p:nvPr/>
          </p:nvSpPr>
          <p:spPr bwMode="auto">
            <a:xfrm>
              <a:off x="3312" y="500"/>
              <a:ext cx="101" cy="140"/>
            </a:xfrm>
            <a:custGeom>
              <a:avLst/>
              <a:gdLst>
                <a:gd name="T0" fmla="*/ 4 w 101"/>
                <a:gd name="T1" fmla="*/ 75 h 140"/>
                <a:gd name="T2" fmla="*/ 8 w 101"/>
                <a:gd name="T3" fmla="*/ 90 h 140"/>
                <a:gd name="T4" fmla="*/ 9 w 101"/>
                <a:gd name="T5" fmla="*/ 104 h 140"/>
                <a:gd name="T6" fmla="*/ 8 w 101"/>
                <a:gd name="T7" fmla="*/ 112 h 140"/>
                <a:gd name="T8" fmla="*/ 12 w 101"/>
                <a:gd name="T9" fmla="*/ 119 h 140"/>
                <a:gd name="T10" fmla="*/ 13 w 101"/>
                <a:gd name="T11" fmla="*/ 127 h 140"/>
                <a:gd name="T12" fmla="*/ 17 w 101"/>
                <a:gd name="T13" fmla="*/ 134 h 140"/>
                <a:gd name="T14" fmla="*/ 22 w 101"/>
                <a:gd name="T15" fmla="*/ 135 h 140"/>
                <a:gd name="T16" fmla="*/ 30 w 101"/>
                <a:gd name="T17" fmla="*/ 139 h 140"/>
                <a:gd name="T18" fmla="*/ 38 w 101"/>
                <a:gd name="T19" fmla="*/ 139 h 140"/>
                <a:gd name="T20" fmla="*/ 45 w 101"/>
                <a:gd name="T21" fmla="*/ 135 h 140"/>
                <a:gd name="T22" fmla="*/ 46 w 101"/>
                <a:gd name="T23" fmla="*/ 129 h 140"/>
                <a:gd name="T24" fmla="*/ 52 w 101"/>
                <a:gd name="T25" fmla="*/ 126 h 140"/>
                <a:gd name="T26" fmla="*/ 57 w 101"/>
                <a:gd name="T27" fmla="*/ 118 h 140"/>
                <a:gd name="T28" fmla="*/ 62 w 101"/>
                <a:gd name="T29" fmla="*/ 119 h 140"/>
                <a:gd name="T30" fmla="*/ 69 w 101"/>
                <a:gd name="T31" fmla="*/ 115 h 140"/>
                <a:gd name="T32" fmla="*/ 77 w 101"/>
                <a:gd name="T33" fmla="*/ 116 h 140"/>
                <a:gd name="T34" fmla="*/ 87 w 101"/>
                <a:gd name="T35" fmla="*/ 109 h 140"/>
                <a:gd name="T36" fmla="*/ 88 w 101"/>
                <a:gd name="T37" fmla="*/ 104 h 140"/>
                <a:gd name="T38" fmla="*/ 95 w 101"/>
                <a:gd name="T39" fmla="*/ 100 h 140"/>
                <a:gd name="T40" fmla="*/ 94 w 101"/>
                <a:gd name="T41" fmla="*/ 83 h 140"/>
                <a:gd name="T42" fmla="*/ 97 w 101"/>
                <a:gd name="T43" fmla="*/ 68 h 140"/>
                <a:gd name="T44" fmla="*/ 100 w 101"/>
                <a:gd name="T45" fmla="*/ 49 h 140"/>
                <a:gd name="T46" fmla="*/ 97 w 101"/>
                <a:gd name="T47" fmla="*/ 31 h 140"/>
                <a:gd name="T48" fmla="*/ 99 w 101"/>
                <a:gd name="T49" fmla="*/ 18 h 140"/>
                <a:gd name="T50" fmla="*/ 91 w 101"/>
                <a:gd name="T51" fmla="*/ 5 h 140"/>
                <a:gd name="T52" fmla="*/ 86 w 101"/>
                <a:gd name="T53" fmla="*/ 4 h 140"/>
                <a:gd name="T54" fmla="*/ 78 w 101"/>
                <a:gd name="T55" fmla="*/ 0 h 140"/>
                <a:gd name="T56" fmla="*/ 70 w 101"/>
                <a:gd name="T57" fmla="*/ 0 h 140"/>
                <a:gd name="T58" fmla="*/ 62 w 101"/>
                <a:gd name="T59" fmla="*/ 1 h 140"/>
                <a:gd name="T60" fmla="*/ 45 w 101"/>
                <a:gd name="T61" fmla="*/ 11 h 140"/>
                <a:gd name="T62" fmla="*/ 34 w 101"/>
                <a:gd name="T63" fmla="*/ 21 h 140"/>
                <a:gd name="T64" fmla="*/ 28 w 101"/>
                <a:gd name="T65" fmla="*/ 34 h 140"/>
                <a:gd name="T66" fmla="*/ 24 w 101"/>
                <a:gd name="T67" fmla="*/ 41 h 140"/>
                <a:gd name="T68" fmla="*/ 19 w 101"/>
                <a:gd name="T69" fmla="*/ 48 h 140"/>
                <a:gd name="T70" fmla="*/ 0 w 101"/>
                <a:gd name="T71" fmla="*/ 60 h 140"/>
                <a:gd name="T72" fmla="*/ 4 w 101"/>
                <a:gd name="T73" fmla="*/ 75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 h="140">
                  <a:moveTo>
                    <a:pt x="4" y="75"/>
                  </a:moveTo>
                  <a:lnTo>
                    <a:pt x="8" y="90"/>
                  </a:lnTo>
                  <a:lnTo>
                    <a:pt x="9" y="104"/>
                  </a:lnTo>
                  <a:lnTo>
                    <a:pt x="8" y="112"/>
                  </a:lnTo>
                  <a:lnTo>
                    <a:pt x="12" y="119"/>
                  </a:lnTo>
                  <a:lnTo>
                    <a:pt x="13" y="127"/>
                  </a:lnTo>
                  <a:lnTo>
                    <a:pt x="17" y="134"/>
                  </a:lnTo>
                  <a:lnTo>
                    <a:pt x="22" y="135"/>
                  </a:lnTo>
                  <a:lnTo>
                    <a:pt x="30" y="139"/>
                  </a:lnTo>
                  <a:lnTo>
                    <a:pt x="38" y="139"/>
                  </a:lnTo>
                  <a:lnTo>
                    <a:pt x="45" y="135"/>
                  </a:lnTo>
                  <a:lnTo>
                    <a:pt x="46" y="129"/>
                  </a:lnTo>
                  <a:lnTo>
                    <a:pt x="52" y="126"/>
                  </a:lnTo>
                  <a:lnTo>
                    <a:pt x="57" y="118"/>
                  </a:lnTo>
                  <a:lnTo>
                    <a:pt x="62" y="119"/>
                  </a:lnTo>
                  <a:lnTo>
                    <a:pt x="69" y="115"/>
                  </a:lnTo>
                  <a:lnTo>
                    <a:pt x="77" y="116"/>
                  </a:lnTo>
                  <a:lnTo>
                    <a:pt x="87" y="109"/>
                  </a:lnTo>
                  <a:lnTo>
                    <a:pt x="88" y="104"/>
                  </a:lnTo>
                  <a:lnTo>
                    <a:pt x="95" y="100"/>
                  </a:lnTo>
                  <a:lnTo>
                    <a:pt x="94" y="83"/>
                  </a:lnTo>
                  <a:lnTo>
                    <a:pt x="97" y="68"/>
                  </a:lnTo>
                  <a:lnTo>
                    <a:pt x="100" y="49"/>
                  </a:lnTo>
                  <a:lnTo>
                    <a:pt x="97" y="31"/>
                  </a:lnTo>
                  <a:lnTo>
                    <a:pt x="99" y="18"/>
                  </a:lnTo>
                  <a:lnTo>
                    <a:pt x="91" y="5"/>
                  </a:lnTo>
                  <a:lnTo>
                    <a:pt x="86" y="4"/>
                  </a:lnTo>
                  <a:lnTo>
                    <a:pt x="78" y="0"/>
                  </a:lnTo>
                  <a:lnTo>
                    <a:pt x="70" y="0"/>
                  </a:lnTo>
                  <a:lnTo>
                    <a:pt x="62" y="1"/>
                  </a:lnTo>
                  <a:lnTo>
                    <a:pt x="45" y="11"/>
                  </a:lnTo>
                  <a:lnTo>
                    <a:pt x="34" y="21"/>
                  </a:lnTo>
                  <a:lnTo>
                    <a:pt x="28" y="34"/>
                  </a:lnTo>
                  <a:lnTo>
                    <a:pt x="24" y="41"/>
                  </a:lnTo>
                  <a:lnTo>
                    <a:pt x="19" y="48"/>
                  </a:lnTo>
                  <a:lnTo>
                    <a:pt x="0" y="60"/>
                  </a:lnTo>
                  <a:lnTo>
                    <a:pt x="4" y="75"/>
                  </a:lnTo>
                </a:path>
              </a:pathLst>
            </a:custGeom>
            <a:grp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2293" name="Rectangle 24"/>
          <p:cNvSpPr>
            <a:spLocks noChangeArrowheads="1"/>
          </p:cNvSpPr>
          <p:nvPr/>
        </p:nvSpPr>
        <p:spPr bwMode="auto">
          <a:xfrm>
            <a:off x="3124200" y="4953000"/>
            <a:ext cx="6019800" cy="1805342"/>
          </a:xfrm>
          <a:prstGeom prst="rect">
            <a:avLst/>
          </a:prstGeom>
          <a:solidFill>
            <a:srgbClr val="990000">
              <a:alpha val="0"/>
            </a:srgbClr>
          </a:solidFill>
          <a:ln>
            <a:noFill/>
          </a:ln>
          <a:effectLst/>
        </p:spPr>
        <p:txBody>
          <a:bodyPr lIns="141958" tIns="70981" rIns="141958" bIns="70981">
            <a:spAutoFit/>
          </a:bodyPr>
          <a:lstStyle>
            <a:lvl1pPr defTabSz="1411288" eaLnBrk="0" hangingPunct="0">
              <a:defRPr sz="2000" b="1">
                <a:solidFill>
                  <a:srgbClr val="993300"/>
                </a:solidFill>
                <a:latin typeface="Times New Roman" pitchFamily="18" charset="0"/>
                <a:cs typeface="Arial" charset="0"/>
              </a:defRPr>
            </a:lvl1pPr>
            <a:lvl2pPr marL="742950" indent="-285750" defTabSz="1411288" eaLnBrk="0" hangingPunct="0">
              <a:defRPr sz="2000" b="1">
                <a:solidFill>
                  <a:srgbClr val="993300"/>
                </a:solidFill>
                <a:latin typeface="Times New Roman" pitchFamily="18" charset="0"/>
                <a:cs typeface="Arial" charset="0"/>
              </a:defRPr>
            </a:lvl2pPr>
            <a:lvl3pPr marL="1143000" indent="-228600" defTabSz="1411288" eaLnBrk="0" hangingPunct="0">
              <a:defRPr sz="2000" b="1">
                <a:solidFill>
                  <a:srgbClr val="993300"/>
                </a:solidFill>
                <a:latin typeface="Times New Roman" pitchFamily="18" charset="0"/>
                <a:cs typeface="Arial" charset="0"/>
              </a:defRPr>
            </a:lvl3pPr>
            <a:lvl4pPr marL="1600200" indent="-228600" defTabSz="1411288" eaLnBrk="0" hangingPunct="0">
              <a:defRPr sz="2000" b="1">
                <a:solidFill>
                  <a:srgbClr val="993300"/>
                </a:solidFill>
                <a:latin typeface="Times New Roman" pitchFamily="18" charset="0"/>
                <a:cs typeface="Arial" charset="0"/>
              </a:defRPr>
            </a:lvl4pPr>
            <a:lvl5pPr marL="2057400" indent="-228600" defTabSz="1411288" eaLnBrk="0" hangingPunct="0">
              <a:defRPr sz="2000" b="1">
                <a:solidFill>
                  <a:srgbClr val="993300"/>
                </a:solidFill>
                <a:latin typeface="Times New Roman" pitchFamily="18" charset="0"/>
                <a:cs typeface="Arial" charset="0"/>
              </a:defRPr>
            </a:lvl5pPr>
            <a:lvl6pPr marL="2514600" indent="-228600" defTabSz="1411288"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6pPr>
            <a:lvl7pPr marL="2971800" indent="-228600" defTabSz="1411288"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7pPr>
            <a:lvl8pPr marL="3429000" indent="-228600" defTabSz="1411288"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8pPr>
            <a:lvl9pPr marL="3886200" indent="-228600" defTabSz="1411288" eaLnBrk="0" fontAlgn="base" hangingPunct="0">
              <a:spcBef>
                <a:spcPct val="20000"/>
              </a:spcBef>
              <a:spcAft>
                <a:spcPct val="0"/>
              </a:spcAft>
              <a:buClr>
                <a:schemeClr val="folHlink"/>
              </a:buClr>
              <a:buSzPct val="60000"/>
              <a:buFont typeface="Wingdings" pitchFamily="2" charset="2"/>
              <a:defRPr sz="2000" b="1">
                <a:solidFill>
                  <a:srgbClr val="993300"/>
                </a:solidFill>
                <a:latin typeface="Times New Roman" pitchFamily="18" charset="0"/>
                <a:cs typeface="Arial" charset="0"/>
              </a:defRPr>
            </a:lvl9pPr>
          </a:lstStyle>
          <a:p>
            <a:pPr algn="r">
              <a:spcBef>
                <a:spcPct val="0"/>
              </a:spcBef>
              <a:buClrTx/>
              <a:buSzTx/>
              <a:buFontTx/>
              <a:buNone/>
            </a:pPr>
            <a:r>
              <a:rPr lang="en-US" altLang="en-US" sz="1800" dirty="0" smtClean="0">
                <a:solidFill>
                  <a:schemeClr val="bg1"/>
                </a:solidFill>
                <a:latin typeface="Arial" charset="0"/>
              </a:rPr>
              <a:t>Richard Eastman</a:t>
            </a:r>
          </a:p>
          <a:p>
            <a:pPr algn="r">
              <a:spcBef>
                <a:spcPct val="0"/>
              </a:spcBef>
              <a:buClrTx/>
              <a:buSzTx/>
              <a:buFontTx/>
              <a:buNone/>
            </a:pPr>
            <a:r>
              <a:rPr lang="en-US" altLang="en-US" sz="1800" dirty="0" smtClean="0">
                <a:solidFill>
                  <a:schemeClr val="bg1"/>
                </a:solidFill>
                <a:latin typeface="Arial" charset="0"/>
              </a:rPr>
              <a:t>CFIIMEI</a:t>
            </a:r>
          </a:p>
          <a:p>
            <a:pPr algn="r">
              <a:spcBef>
                <a:spcPct val="0"/>
              </a:spcBef>
              <a:buClrTx/>
              <a:buSzTx/>
              <a:buFontTx/>
              <a:buNone/>
            </a:pPr>
            <a:r>
              <a:rPr lang="en-US" altLang="en-US" sz="1800" dirty="0" smtClean="0">
                <a:solidFill>
                  <a:schemeClr val="bg1"/>
                </a:solidFill>
                <a:latin typeface="Arial" charset="0"/>
              </a:rPr>
              <a:t>FAAST Representative </a:t>
            </a:r>
          </a:p>
          <a:p>
            <a:pPr algn="r">
              <a:spcBef>
                <a:spcPct val="0"/>
              </a:spcBef>
              <a:buClrTx/>
              <a:buSzTx/>
              <a:buFontTx/>
              <a:buNone/>
            </a:pPr>
            <a:r>
              <a:rPr lang="en-US" altLang="en-US" sz="1800" dirty="0">
                <a:solidFill>
                  <a:schemeClr val="bg1"/>
                </a:solidFill>
                <a:latin typeface="Arial" charset="0"/>
              </a:rPr>
              <a:t> </a:t>
            </a:r>
            <a:r>
              <a:rPr lang="en-US" altLang="en-US" sz="1800" dirty="0" smtClean="0">
                <a:solidFill>
                  <a:schemeClr val="bg1"/>
                </a:solidFill>
                <a:latin typeface="Arial" charset="0"/>
              </a:rPr>
              <a:t>PO Box 1116 : Cedar Glen : CA 92321</a:t>
            </a:r>
            <a:endParaRPr lang="en-US" altLang="en-US" sz="1800" dirty="0">
              <a:solidFill>
                <a:schemeClr val="bg1"/>
              </a:solidFill>
              <a:latin typeface="Arial" charset="0"/>
            </a:endParaRPr>
          </a:p>
          <a:p>
            <a:pPr algn="r">
              <a:spcBef>
                <a:spcPct val="0"/>
              </a:spcBef>
              <a:buClrTx/>
              <a:buSzTx/>
              <a:buFontTx/>
              <a:buNone/>
            </a:pPr>
            <a:r>
              <a:rPr lang="en-US" altLang="en-US" sz="1800" dirty="0">
                <a:solidFill>
                  <a:schemeClr val="bg1"/>
                </a:solidFill>
                <a:latin typeface="Arial" charset="0"/>
              </a:rPr>
              <a:t>+1 714 404 3325</a:t>
            </a:r>
          </a:p>
          <a:p>
            <a:pPr algn="r">
              <a:spcBef>
                <a:spcPct val="0"/>
              </a:spcBef>
              <a:buClrTx/>
              <a:buSzTx/>
              <a:buFontTx/>
              <a:buNone/>
            </a:pPr>
            <a:r>
              <a:rPr lang="en-US" altLang="en-US" sz="1800" dirty="0">
                <a:solidFill>
                  <a:schemeClr val="bg1"/>
                </a:solidFill>
                <a:latin typeface="Arial" charset="0"/>
              </a:rPr>
              <a:t>reastman@eastmangroup.com</a:t>
            </a:r>
          </a:p>
        </p:txBody>
      </p:sp>
    </p:spTree>
    <p:extLst>
      <p:ext uri="{BB962C8B-B14F-4D97-AF65-F5344CB8AC3E}">
        <p14:creationId xmlns:p14="http://schemas.microsoft.com/office/powerpoint/2010/main" val="8330766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8054493"/>
              </p:ext>
            </p:extLst>
          </p:nvPr>
        </p:nvGraphicFramePr>
        <p:xfrm>
          <a:off x="76200" y="990600"/>
          <a:ext cx="8991601" cy="4190996"/>
        </p:xfrm>
        <a:graphic>
          <a:graphicData uri="http://schemas.openxmlformats.org/drawingml/2006/table">
            <a:tbl>
              <a:tblPr>
                <a:tableStyleId>{5C22544A-7EE6-4342-B048-85BDC9FD1C3A}</a:tableStyleId>
              </a:tblPr>
              <a:tblGrid>
                <a:gridCol w="736561"/>
                <a:gridCol w="486408"/>
                <a:gridCol w="375228"/>
                <a:gridCol w="569793"/>
                <a:gridCol w="433598"/>
                <a:gridCol w="597587"/>
                <a:gridCol w="486408"/>
                <a:gridCol w="597587"/>
                <a:gridCol w="722664"/>
                <a:gridCol w="433598"/>
                <a:gridCol w="722664"/>
                <a:gridCol w="658736"/>
                <a:gridCol w="433598"/>
                <a:gridCol w="764355"/>
                <a:gridCol w="972816"/>
              </a:tblGrid>
              <a:tr h="333710">
                <a:tc>
                  <a:txBody>
                    <a:bodyPr/>
                    <a:lstStyle/>
                    <a:p>
                      <a:pPr algn="l" fontAlgn="b"/>
                      <a:r>
                        <a:rPr lang="en-US" sz="1700" u="none" strike="noStrike" dirty="0">
                          <a:effectLst/>
                        </a:rPr>
                        <a:t>2015</a:t>
                      </a:r>
                      <a:endParaRPr lang="en-US" sz="1700" b="1" i="0" u="none" strike="noStrike" dirty="0">
                        <a:solidFill>
                          <a:srgbClr val="000000"/>
                        </a:solidFill>
                        <a:effectLst/>
                        <a:latin typeface="Calibri"/>
                      </a:endParaRPr>
                    </a:p>
                  </a:txBody>
                  <a:tcPr marL="7240" marR="7240" marT="7240" marB="0" anchor="b"/>
                </a:tc>
                <a:tc gridSpan="10">
                  <a:txBody>
                    <a:bodyPr/>
                    <a:lstStyle/>
                    <a:p>
                      <a:pPr algn="ctr" fontAlgn="b"/>
                      <a:r>
                        <a:rPr lang="en-US" sz="1700" u="none" strike="noStrike" dirty="0" smtClean="0">
                          <a:effectLst/>
                        </a:rPr>
                        <a:t>Itinerate </a:t>
                      </a:r>
                      <a:r>
                        <a:rPr lang="en-US" sz="1700" u="none" strike="noStrike" dirty="0">
                          <a:effectLst/>
                        </a:rPr>
                        <a:t>Ops</a:t>
                      </a:r>
                      <a:endParaRPr lang="en-US" sz="1700" b="1" i="0" u="none" strike="noStrike" dirty="0">
                        <a:solidFill>
                          <a:srgbClr val="000000"/>
                        </a:solidFill>
                        <a:effectLst/>
                        <a:latin typeface="Calibri"/>
                      </a:endParaRPr>
                    </a:p>
                  </a:txBody>
                  <a:tcPr marL="7240" marR="7240" marT="724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700" u="none" strike="noStrike">
                          <a:effectLst/>
                        </a:rPr>
                        <a:t>Local Ops</a:t>
                      </a:r>
                      <a:endParaRPr lang="en-US" sz="1700" b="1" i="0" u="none" strike="noStrike">
                        <a:solidFill>
                          <a:srgbClr val="000000"/>
                        </a:solidFill>
                        <a:effectLst/>
                        <a:latin typeface="Calibri"/>
                      </a:endParaRPr>
                    </a:p>
                  </a:txBody>
                  <a:tcPr marL="7240" marR="7240" marT="7240" marB="0" anchor="b"/>
                </a:tc>
                <a:tc hMerge="1">
                  <a:txBody>
                    <a:bodyPr/>
                    <a:lstStyle/>
                    <a:p>
                      <a:endParaRPr lang="en-US"/>
                    </a:p>
                  </a:txBody>
                  <a:tcPr/>
                </a:tc>
                <a:tc hMerge="1">
                  <a:txBody>
                    <a:bodyPr/>
                    <a:lstStyle/>
                    <a:p>
                      <a:endParaRPr lang="en-US"/>
                    </a:p>
                  </a:txBody>
                  <a:tcPr/>
                </a:tc>
                <a:tc>
                  <a:txBody>
                    <a:bodyPr/>
                    <a:lstStyle/>
                    <a:p>
                      <a:pPr algn="l" fontAlgn="b"/>
                      <a:r>
                        <a:rPr lang="en-US" sz="1700" u="none" strike="noStrike">
                          <a:effectLst/>
                        </a:rPr>
                        <a:t> </a:t>
                      </a:r>
                      <a:endParaRPr lang="en-US" sz="1700" b="1" i="0" u="none" strike="noStrike">
                        <a:solidFill>
                          <a:srgbClr val="000000"/>
                        </a:solidFill>
                        <a:effectLst/>
                        <a:latin typeface="Calibri"/>
                      </a:endParaRPr>
                    </a:p>
                  </a:txBody>
                  <a:tcPr marL="7240" marR="7240" marT="7240" marB="0" anchor="b"/>
                </a:tc>
              </a:tr>
              <a:tr h="291996">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gridSpan="5">
                  <a:txBody>
                    <a:bodyPr/>
                    <a:lstStyle/>
                    <a:p>
                      <a:pPr algn="ctr" fontAlgn="b"/>
                      <a:r>
                        <a:rPr lang="en-US" sz="1500" u="none" strike="noStrike">
                          <a:effectLst/>
                        </a:rPr>
                        <a:t>IFR</a:t>
                      </a:r>
                      <a:endParaRPr lang="en-US" sz="1500" b="1" i="0" u="none" strike="noStrike">
                        <a:solidFill>
                          <a:srgbClr val="000000"/>
                        </a:solidFill>
                        <a:effectLst/>
                        <a:latin typeface="Calibri"/>
                      </a:endParaRPr>
                    </a:p>
                  </a:txBody>
                  <a:tcPr marL="7240" marR="7240" marT="724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500" u="none" strike="noStrike">
                          <a:effectLst/>
                        </a:rPr>
                        <a:t>VFR</a:t>
                      </a:r>
                      <a:endParaRPr lang="en-US" sz="1500" b="1" i="0" u="none" strike="noStrike">
                        <a:solidFill>
                          <a:srgbClr val="000000"/>
                        </a:solidFill>
                        <a:effectLst/>
                        <a:latin typeface="Calibri"/>
                      </a:endParaRPr>
                    </a:p>
                  </a:txBody>
                  <a:tcPr marL="7240" marR="7240" marT="724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hMerge="1">
                  <a:txBody>
                    <a:bodyPr/>
                    <a:lstStyle/>
                    <a:p>
                      <a:endParaRPr lang="en-US"/>
                    </a:p>
                  </a:txBody>
                  <a:tcPr/>
                </a:tc>
                <a:tc hMerge="1">
                  <a:txBody>
                    <a:bodyPr/>
                    <a:lstStyle/>
                    <a:p>
                      <a:endParaRPr lang="en-US"/>
                    </a:p>
                  </a:txBody>
                  <a:tcPr/>
                </a:tc>
                <a:tc rowSpan="2">
                  <a:txBody>
                    <a:bodyPr/>
                    <a:lstStyle/>
                    <a:p>
                      <a:pPr algn="l" fontAlgn="b"/>
                      <a:r>
                        <a:rPr lang="en-US" sz="1700" u="none" strike="noStrike">
                          <a:effectLst/>
                        </a:rPr>
                        <a:t>Total SBD Ops</a:t>
                      </a:r>
                      <a:endParaRPr lang="en-US" sz="1700" b="1" i="0" u="none" strike="noStrike">
                        <a:solidFill>
                          <a:srgbClr val="000000"/>
                        </a:solidFill>
                        <a:effectLst/>
                        <a:latin typeface="Calibri"/>
                      </a:endParaRPr>
                    </a:p>
                  </a:txBody>
                  <a:tcPr marL="7240" marR="7240" marT="7240" marB="0" anchor="b"/>
                </a:tc>
              </a:tr>
              <a:tr h="611956">
                <a:tc>
                  <a:txBody>
                    <a:bodyPr/>
                    <a:lstStyle/>
                    <a:p>
                      <a:pPr algn="l" fontAlgn="b"/>
                      <a:r>
                        <a:rPr lang="en-US" sz="1000" u="none" strike="noStrike">
                          <a:effectLst/>
                        </a:rPr>
                        <a:t>Month</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Air Carrier</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Air Taxi</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General Aviation</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Military</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Total IFR Ops</a:t>
                      </a:r>
                      <a:endParaRPr lang="en-US" sz="1000" b="1"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Air Carrier</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Air Taxi</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General Aviation</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Military</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Total VFR Ops</a:t>
                      </a:r>
                      <a:endParaRPr lang="en-US" sz="1000" b="1"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Civil </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Military</a:t>
                      </a:r>
                      <a:endParaRPr lang="en-US" sz="1000" b="0" i="0" u="none" strike="noStrike">
                        <a:solidFill>
                          <a:srgbClr val="000000"/>
                        </a:solidFill>
                        <a:effectLst/>
                        <a:latin typeface="Calibri"/>
                      </a:endParaRPr>
                    </a:p>
                  </a:txBody>
                  <a:tcPr marL="7240" marR="7240" marT="7240" marB="0" anchor="b"/>
                </a:tc>
                <a:tc>
                  <a:txBody>
                    <a:bodyPr/>
                    <a:lstStyle/>
                    <a:p>
                      <a:pPr algn="ctr" fontAlgn="b"/>
                      <a:r>
                        <a:rPr lang="en-US" sz="1000" u="none" strike="noStrike">
                          <a:effectLst/>
                        </a:rPr>
                        <a:t>Total Local Ops</a:t>
                      </a:r>
                      <a:endParaRPr lang="en-US" sz="1000" b="1" i="0" u="none" strike="noStrike">
                        <a:solidFill>
                          <a:srgbClr val="000000"/>
                        </a:solidFill>
                        <a:effectLst/>
                        <a:latin typeface="Calibri"/>
                      </a:endParaRPr>
                    </a:p>
                  </a:txBody>
                  <a:tcPr marL="7240" marR="7240" marT="7240" marB="0" anchor="b"/>
                </a:tc>
                <a:tc vMerge="1">
                  <a:txBody>
                    <a:bodyPr/>
                    <a:lstStyle/>
                    <a:p>
                      <a:endParaRPr lang="en-US"/>
                    </a:p>
                  </a:txBody>
                  <a:tcPr/>
                </a:tc>
              </a:tr>
              <a:tr h="208569">
                <a:tc>
                  <a:txBody>
                    <a:bodyPr/>
                    <a:lstStyle/>
                    <a:p>
                      <a:pPr algn="l" fontAlgn="b"/>
                      <a:r>
                        <a:rPr lang="en-US" sz="1000" u="none" strike="noStrike">
                          <a:effectLst/>
                        </a:rPr>
                        <a:t>January</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210</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996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1012</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1442</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1442</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2664</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February</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209</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1234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1255</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1052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1076</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2540</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March</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189</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239</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19</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1463</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1496</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1556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64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1620</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3355</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April</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219</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19</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1352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1375</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1310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1310</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2904</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May</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219</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279</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1523</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1583</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1418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1450</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3312</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June</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60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186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263</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282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1846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2242</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1400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1424</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3929</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July</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72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269</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39</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132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1905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2103</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1682</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1682</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4054</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August</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70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238</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298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1945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2269</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1464</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1464</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3971</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September</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84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296</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1437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1571</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880</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898</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2765</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October</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28</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56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266</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102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1626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1734</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1204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1208</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3208</a:t>
                      </a:r>
                      <a:endParaRPr lang="en-US" sz="1000" b="1" i="0" u="none" strike="noStrike">
                        <a:solidFill>
                          <a:srgbClr val="000000"/>
                        </a:solidFill>
                        <a:effectLst/>
                        <a:latin typeface="Calibri"/>
                      </a:endParaRPr>
                    </a:p>
                  </a:txBody>
                  <a:tcPr marL="7240" marR="7240" marT="7240" marB="0" anchor="b"/>
                </a:tc>
              </a:tr>
              <a:tr h="200226">
                <a:tc>
                  <a:txBody>
                    <a:bodyPr/>
                    <a:lstStyle/>
                    <a:p>
                      <a:pPr algn="l" fontAlgn="b"/>
                      <a:r>
                        <a:rPr lang="en-US" sz="1000" u="none" strike="noStrike">
                          <a:effectLst/>
                        </a:rPr>
                        <a:t>November</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33</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44</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257</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162</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1667</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21</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1851</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1705</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26</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1731</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3839</a:t>
                      </a:r>
                      <a:endParaRPr lang="en-US" sz="1000" b="1" i="0" u="none" strike="noStrike">
                        <a:solidFill>
                          <a:srgbClr val="000000"/>
                        </a:solidFill>
                        <a:effectLst/>
                        <a:latin typeface="Calibri"/>
                      </a:endParaRPr>
                    </a:p>
                  </a:txBody>
                  <a:tcPr marL="7240" marR="7240" marT="7240" marB="0" anchor="b"/>
                </a:tc>
              </a:tr>
              <a:tr h="208569">
                <a:tc>
                  <a:txBody>
                    <a:bodyPr/>
                    <a:lstStyle/>
                    <a:p>
                      <a:pPr algn="l" fontAlgn="b"/>
                      <a:r>
                        <a:rPr lang="en-US" sz="1000" u="none" strike="noStrike">
                          <a:effectLst/>
                        </a:rPr>
                        <a:t>December</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0</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0</a:t>
                      </a:r>
                      <a:endParaRPr lang="en-US" sz="1000" b="1"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0</a:t>
                      </a:r>
                      <a:endParaRPr lang="en-US" sz="1000" b="1" i="0" u="none" strike="noStrike">
                        <a:solidFill>
                          <a:srgbClr val="000000"/>
                        </a:solidFill>
                        <a:effectLst/>
                        <a:latin typeface="Calibri"/>
                      </a:endParaRPr>
                    </a:p>
                  </a:txBody>
                  <a:tcPr marL="7240" marR="7240" marT="7240" marB="0" anchor="b"/>
                </a:tc>
                <a:tc>
                  <a:txBody>
                    <a:bodyPr/>
                    <a:lstStyle/>
                    <a:p>
                      <a:pPr algn="r" fontAlgn="b"/>
                      <a:r>
                        <a:rPr lang="en-US" sz="1000" u="none" strike="noStrike">
                          <a:effectLst/>
                        </a:rPr>
                        <a:t>0</a:t>
                      </a:r>
                      <a:endParaRPr lang="en-US" sz="1000" b="1" i="0" u="none" strike="noStrike">
                        <a:solidFill>
                          <a:srgbClr val="000000"/>
                        </a:solidFill>
                        <a:effectLst/>
                        <a:latin typeface="Calibri"/>
                      </a:endParaRPr>
                    </a:p>
                  </a:txBody>
                  <a:tcPr marL="7240" marR="7240" marT="7240" marB="0" anchor="b"/>
                </a:tc>
              </a:tr>
              <a:tr h="533936">
                <a:tc>
                  <a:txBody>
                    <a:bodyPr/>
                    <a:lstStyle/>
                    <a:p>
                      <a:pPr algn="l" fontAlgn="b"/>
                      <a:r>
                        <a:rPr lang="en-US" sz="1300" u="none" strike="noStrike" dirty="0">
                          <a:effectLst/>
                        </a:rPr>
                        <a:t>2015 Totals:</a:t>
                      </a:r>
                      <a:endParaRPr lang="en-US" sz="1300" b="1" i="0" u="none" strike="noStrike" dirty="0">
                        <a:solidFill>
                          <a:srgbClr val="000000"/>
                        </a:solidFill>
                        <a:effectLst/>
                        <a:latin typeface="Calibri"/>
                      </a:endParaRPr>
                    </a:p>
                  </a:txBody>
                  <a:tcPr marL="7240" marR="7240" marT="7240" marB="0" anchor="b"/>
                </a:tc>
                <a:tc>
                  <a:txBody>
                    <a:bodyPr/>
                    <a:lstStyle/>
                    <a:p>
                      <a:pPr algn="r" fontAlgn="b"/>
                      <a:r>
                        <a:rPr lang="en-US" sz="1300" u="none" strike="noStrike">
                          <a:effectLst/>
                        </a:rPr>
                        <a:t>136</a:t>
                      </a:r>
                      <a:endParaRPr lang="en-US" sz="1300" b="0" i="0" u="none" strike="noStrike">
                        <a:solidFill>
                          <a:srgbClr val="000000"/>
                        </a:solidFill>
                        <a:effectLst/>
                        <a:latin typeface="Calibri"/>
                      </a:endParaRPr>
                    </a:p>
                  </a:txBody>
                  <a:tcPr marL="7240" marR="7240" marT="7240" marB="0" anchor="b"/>
                </a:tc>
                <a:tc>
                  <a:txBody>
                    <a:bodyPr/>
                    <a:lstStyle/>
                    <a:p>
                      <a:pPr algn="r" fontAlgn="b"/>
                      <a:r>
                        <a:rPr lang="en-US" sz="1300" u="none" strike="noStrike">
                          <a:effectLst/>
                        </a:rPr>
                        <a:t>557</a:t>
                      </a:r>
                      <a:endParaRPr lang="en-US" sz="1300" b="0" i="0" u="none" strike="noStrike">
                        <a:solidFill>
                          <a:srgbClr val="000000"/>
                        </a:solidFill>
                        <a:effectLst/>
                        <a:latin typeface="Calibri"/>
                      </a:endParaRPr>
                    </a:p>
                  </a:txBody>
                  <a:tcPr marL="7240" marR="7240" marT="7240" marB="0" anchor="b"/>
                </a:tc>
                <a:tc>
                  <a:txBody>
                    <a:bodyPr/>
                    <a:lstStyle/>
                    <a:p>
                      <a:pPr algn="r" fontAlgn="b"/>
                      <a:r>
                        <a:rPr lang="en-US" sz="1300" u="none" strike="noStrike">
                          <a:effectLst/>
                        </a:rPr>
                        <a:t>1909</a:t>
                      </a:r>
                      <a:endParaRPr lang="en-US" sz="1300" b="0"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143</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2745</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166</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1204</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16994</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127</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18491</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15113</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192</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u="none" strike="noStrike">
                          <a:effectLst/>
                        </a:rPr>
                        <a:t>15305</a:t>
                      </a:r>
                      <a:endParaRPr lang="en-US" sz="1700" b="1" i="0" u="none" strike="noStrike">
                        <a:solidFill>
                          <a:srgbClr val="000000"/>
                        </a:solidFill>
                        <a:effectLst/>
                        <a:latin typeface="Calibri"/>
                      </a:endParaRPr>
                    </a:p>
                  </a:txBody>
                  <a:tcPr marL="7240" marR="7240" marT="7240" marB="0" anchor="b"/>
                </a:tc>
                <a:tc>
                  <a:txBody>
                    <a:bodyPr/>
                    <a:lstStyle/>
                    <a:p>
                      <a:pPr algn="r" fontAlgn="b"/>
                      <a:r>
                        <a:rPr lang="en-US" sz="1700" b="1" u="none" strike="noStrike" dirty="0">
                          <a:solidFill>
                            <a:srgbClr val="990000"/>
                          </a:solidFill>
                          <a:effectLst/>
                        </a:rPr>
                        <a:t>36541</a:t>
                      </a:r>
                      <a:endParaRPr lang="en-US" sz="1700" b="1" i="0" u="none" strike="noStrike" dirty="0">
                        <a:solidFill>
                          <a:srgbClr val="990000"/>
                        </a:solidFill>
                        <a:effectLst/>
                        <a:latin typeface="Calibri"/>
                      </a:endParaRPr>
                    </a:p>
                  </a:txBody>
                  <a:tcPr marL="7240" marR="7240" marT="7240" marB="0" anchor="b"/>
                </a:tc>
              </a:tr>
            </a:tbl>
          </a:graphicData>
        </a:graphic>
      </p:graphicFrame>
      <p:sp>
        <p:nvSpPr>
          <p:cNvPr id="8" name="Down Arrow 7"/>
          <p:cNvSpPr/>
          <p:nvPr/>
        </p:nvSpPr>
        <p:spPr>
          <a:xfrm rot="12549228">
            <a:off x="8119291" y="5390171"/>
            <a:ext cx="4572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65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47663"/>
            <a:ext cx="8553450"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2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17014"/>
              </p:ext>
            </p:extLst>
          </p:nvPr>
        </p:nvGraphicFramePr>
        <p:xfrm>
          <a:off x="2828924" y="533400"/>
          <a:ext cx="3333750" cy="5322409"/>
        </p:xfrm>
        <a:graphic>
          <a:graphicData uri="http://schemas.openxmlformats.org/drawingml/2006/table">
            <a:tbl>
              <a:tblPr>
                <a:tableStyleId>{5C22544A-7EE6-4342-B048-85BDC9FD1C3A}</a:tableStyleId>
              </a:tblPr>
              <a:tblGrid>
                <a:gridCol w="1054746"/>
                <a:gridCol w="1459854"/>
                <a:gridCol w="819150"/>
              </a:tblGrid>
              <a:tr h="423253">
                <a:tc gridSpan="2">
                  <a:txBody>
                    <a:bodyPr/>
                    <a:lstStyle/>
                    <a:p>
                      <a:pPr algn="ctr" fontAlgn="b"/>
                      <a:r>
                        <a:rPr lang="en-US" sz="1800" u="none" strike="noStrike" dirty="0" smtClean="0">
                          <a:effectLst/>
                        </a:rPr>
                        <a:t>Over </a:t>
                      </a:r>
                      <a:r>
                        <a:rPr lang="en-US" sz="1800" u="none" strike="noStrike" baseline="0" dirty="0" smtClean="0">
                          <a:effectLst/>
                        </a:rPr>
                        <a:t>Flights </a:t>
                      </a:r>
                      <a:endParaRPr lang="en-US" sz="1800" b="1" i="0" u="none" strike="noStrike" dirty="0">
                        <a:solidFill>
                          <a:srgbClr val="000000"/>
                        </a:solidFill>
                        <a:effectLst/>
                        <a:latin typeface="Calibri"/>
                      </a:endParaRPr>
                    </a:p>
                  </a:txBody>
                  <a:tcPr marL="7620" marR="7620" marT="762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7620" marR="7620" marT="7620" marB="0" anchor="b"/>
                </a:tc>
              </a:tr>
              <a:tr h="380928">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rowSpan="2">
                  <a:txBody>
                    <a:bodyPr/>
                    <a:lstStyle/>
                    <a:p>
                      <a:pPr algn="ctr" fontAlgn="b"/>
                      <a:r>
                        <a:rPr lang="en-US" sz="1800" u="none" strike="noStrike" dirty="0">
                          <a:effectLst/>
                        </a:rPr>
                        <a:t>Total SBD Tower</a:t>
                      </a:r>
                      <a:endParaRPr lang="en-US" sz="1800" b="1" i="0" u="none" strike="noStrike" dirty="0">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772437">
                <a:tc>
                  <a:txBody>
                    <a:bodyPr/>
                    <a:lstStyle/>
                    <a:p>
                      <a:pPr algn="ctr" fontAlgn="b"/>
                      <a:r>
                        <a:rPr lang="en-US" sz="1100" u="none" strike="noStrike" dirty="0">
                          <a:effectLst/>
                        </a:rPr>
                        <a:t>Total </a:t>
                      </a:r>
                      <a:r>
                        <a:rPr lang="en-US" sz="1100" u="none" strike="noStrike" dirty="0" err="1">
                          <a:effectLst/>
                        </a:rPr>
                        <a:t>OverFlights</a:t>
                      </a:r>
                      <a:endParaRPr lang="en-US" sz="1100" b="1" i="0" u="none" strike="noStrike" dirty="0">
                        <a:solidFill>
                          <a:srgbClr val="000000"/>
                        </a:solidFill>
                        <a:effectLst/>
                        <a:latin typeface="Calibri"/>
                      </a:endParaRPr>
                    </a:p>
                  </a:txBody>
                  <a:tcPr marL="7620" marR="7620" marT="7620" marB="0" anchor="b"/>
                </a:tc>
                <a:tc vMerge="1">
                  <a:txBody>
                    <a:bodyPr/>
                    <a:lstStyle/>
                    <a:p>
                      <a:endParaRPr lang="en-US"/>
                    </a:p>
                  </a:txBody>
                  <a:tcPr/>
                </a:tc>
                <a:tc>
                  <a:txBody>
                    <a:bodyPr/>
                    <a:lstStyle/>
                    <a:p>
                      <a:pPr algn="ctr" fontAlgn="b"/>
                      <a:r>
                        <a:rPr lang="en-US" sz="1100" u="none" strike="noStrike">
                          <a:effectLst/>
                        </a:rPr>
                        <a:t>% OverFlights</a:t>
                      </a:r>
                      <a:endParaRPr lang="en-US" sz="1100" b="1" i="0" u="none" strike="noStrike">
                        <a:solidFill>
                          <a:srgbClr val="000000"/>
                        </a:solidFill>
                        <a:effectLst/>
                        <a:latin typeface="Calibri"/>
                      </a:endParaRPr>
                    </a:p>
                  </a:txBody>
                  <a:tcPr marL="7620" marR="7620" marT="7620" marB="0" anchor="b"/>
                </a:tc>
              </a:tr>
              <a:tr h="264533">
                <a:tc>
                  <a:txBody>
                    <a:bodyPr/>
                    <a:lstStyle/>
                    <a:p>
                      <a:pPr algn="r" fontAlgn="b"/>
                      <a:r>
                        <a:rPr lang="en-US" sz="1100" u="none" strike="noStrike">
                          <a:effectLst/>
                        </a:rPr>
                        <a:t>722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3386</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696</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3236</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22%</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772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4127</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728</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3632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737</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4049</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618</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4547</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692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4746</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644</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4615</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675</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3440</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783</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3991</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a:endParaRPr>
                    </a:p>
                  </a:txBody>
                  <a:tcPr marL="7620" marR="7620" marT="7620" marB="0" anchor="b"/>
                </a:tc>
              </a:tr>
              <a:tr h="253952">
                <a:tc>
                  <a:txBody>
                    <a:bodyPr/>
                    <a:lstStyle/>
                    <a:p>
                      <a:pPr algn="r" fontAlgn="b"/>
                      <a:r>
                        <a:rPr lang="en-US" sz="1100" u="none" strike="noStrike">
                          <a:effectLst/>
                        </a:rPr>
                        <a:t>758</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4597</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Calibri"/>
                      </a:endParaRPr>
                    </a:p>
                  </a:txBody>
                  <a:tcPr marL="7620" marR="7620" marT="7620" marB="0" anchor="b"/>
                </a:tc>
              </a:tr>
              <a:tr h="264533">
                <a:tc>
                  <a:txBody>
                    <a:bodyPr/>
                    <a:lstStyle/>
                    <a:p>
                      <a:pPr algn="r" fontAlgn="b"/>
                      <a:r>
                        <a:rPr lang="en-US" sz="1100" u="none" strike="noStrike">
                          <a:effectLst/>
                        </a:rPr>
                        <a:t>0</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677205">
                <a:tc>
                  <a:txBody>
                    <a:bodyPr/>
                    <a:lstStyle/>
                    <a:p>
                      <a:pPr algn="r" fontAlgn="b"/>
                      <a:r>
                        <a:rPr lang="en-US" sz="1800" u="none" strike="noStrike" dirty="0">
                          <a:solidFill>
                            <a:srgbClr val="990000"/>
                          </a:solidFill>
                          <a:effectLst/>
                        </a:rPr>
                        <a:t>7825</a:t>
                      </a:r>
                      <a:endParaRPr lang="en-US" sz="1800" b="1" i="0" u="none" strike="noStrike" dirty="0">
                        <a:solidFill>
                          <a:srgbClr val="990000"/>
                        </a:solidFill>
                        <a:effectLst/>
                        <a:latin typeface="Calibri"/>
                      </a:endParaRPr>
                    </a:p>
                  </a:txBody>
                  <a:tcPr marL="7620" marR="7620" marT="7620" marB="0" anchor="b"/>
                </a:tc>
                <a:tc>
                  <a:txBody>
                    <a:bodyPr/>
                    <a:lstStyle/>
                    <a:p>
                      <a:pPr algn="r" fontAlgn="b"/>
                      <a:r>
                        <a:rPr lang="en-US" sz="1800" u="none" strike="noStrike" dirty="0">
                          <a:solidFill>
                            <a:srgbClr val="990000"/>
                          </a:solidFill>
                          <a:effectLst/>
                        </a:rPr>
                        <a:t>44366</a:t>
                      </a:r>
                      <a:endParaRPr lang="en-US" sz="1800" b="1" i="0" u="none" strike="noStrike" dirty="0">
                        <a:solidFill>
                          <a:srgbClr val="990000"/>
                        </a:solidFill>
                        <a:effectLst/>
                        <a:latin typeface="Calibri"/>
                      </a:endParaRPr>
                    </a:p>
                  </a:txBody>
                  <a:tcPr marL="7620" marR="7620" marT="7620" marB="0" anchor="b"/>
                </a:tc>
                <a:tc>
                  <a:txBody>
                    <a:bodyPr/>
                    <a:lstStyle/>
                    <a:p>
                      <a:pPr algn="r" fontAlgn="b"/>
                      <a:r>
                        <a:rPr lang="en-US" sz="1800" u="none" strike="noStrike" dirty="0">
                          <a:solidFill>
                            <a:srgbClr val="990000"/>
                          </a:solidFill>
                          <a:effectLst/>
                        </a:rPr>
                        <a:t>18%</a:t>
                      </a:r>
                      <a:endParaRPr lang="en-US" sz="1800" b="0" i="0" u="none" strike="noStrike" dirty="0">
                        <a:solidFill>
                          <a:srgbClr val="990000"/>
                        </a:solidFill>
                        <a:effectLst/>
                        <a:latin typeface="Calibri"/>
                      </a:endParaRPr>
                    </a:p>
                  </a:txBody>
                  <a:tcPr marL="7620" marR="7620" marT="7620" marB="0" anchor="b"/>
                </a:tc>
              </a:tr>
            </a:tbl>
          </a:graphicData>
        </a:graphic>
      </p:graphicFrame>
      <p:sp>
        <p:nvSpPr>
          <p:cNvPr id="5" name="Down Arrow 4"/>
          <p:cNvSpPr/>
          <p:nvPr/>
        </p:nvSpPr>
        <p:spPr>
          <a:xfrm rot="12549228">
            <a:off x="4567753" y="5930497"/>
            <a:ext cx="4572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4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771764622"/>
              </p:ext>
            </p:extLst>
          </p:nvPr>
        </p:nvGraphicFramePr>
        <p:xfrm>
          <a:off x="248602" y="349567"/>
          <a:ext cx="8646795" cy="6158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328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41425"/>
            <a:ext cx="70564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2677732" y="1752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105400" y="35814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201213" y="41910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410200" y="15240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838200"/>
            <a:ext cx="3833812" cy="400110"/>
          </a:xfrm>
          <a:prstGeom prst="rect">
            <a:avLst/>
          </a:prstGeom>
          <a:noFill/>
        </p:spPr>
        <p:txBody>
          <a:bodyPr wrap="square" rtlCol="0">
            <a:spAutoFit/>
          </a:bodyPr>
          <a:lstStyle/>
          <a:p>
            <a:r>
              <a:rPr lang="en-US" sz="2000" dirty="0" smtClean="0">
                <a:solidFill>
                  <a:schemeClr val="bg1"/>
                </a:solidFill>
              </a:rPr>
              <a:t>Los </a:t>
            </a:r>
            <a:r>
              <a:rPr lang="en-US" sz="2000" smtClean="0">
                <a:solidFill>
                  <a:schemeClr val="bg1"/>
                </a:solidFill>
              </a:rPr>
              <a:t>Angeles Flyway Chart</a:t>
            </a:r>
            <a:endParaRPr lang="en-US" sz="2000" dirty="0">
              <a:solidFill>
                <a:schemeClr val="bg1"/>
              </a:solidFill>
            </a:endParaRPr>
          </a:p>
        </p:txBody>
      </p:sp>
      <p:sp>
        <p:nvSpPr>
          <p:cNvPr id="10" name="Down Arrow 9"/>
          <p:cNvSpPr/>
          <p:nvPr/>
        </p:nvSpPr>
        <p:spPr>
          <a:xfrm>
            <a:off x="3134932" y="2190995"/>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76687"/>
            <a:ext cx="8270879" cy="486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Down Arrow 1"/>
          <p:cNvSpPr/>
          <p:nvPr/>
        </p:nvSpPr>
        <p:spPr>
          <a:xfrm rot="2927541">
            <a:off x="4186275" y="4090225"/>
            <a:ext cx="364182" cy="13936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6248400" y="20574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2590800" y="57912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677732" y="1752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334000" y="39624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p:cNvSpPr/>
          <p:nvPr/>
        </p:nvSpPr>
        <p:spPr>
          <a:xfrm rot="8745452">
            <a:off x="4302081" y="1694183"/>
            <a:ext cx="484632" cy="100251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rot="6327570">
            <a:off x="7391998" y="4333569"/>
            <a:ext cx="484632" cy="100251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368344" y="1752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 y="722743"/>
            <a:ext cx="5139744" cy="400110"/>
          </a:xfrm>
          <a:prstGeom prst="rect">
            <a:avLst/>
          </a:prstGeom>
          <a:noFill/>
        </p:spPr>
        <p:txBody>
          <a:bodyPr wrap="square" rtlCol="0">
            <a:spAutoFit/>
          </a:bodyPr>
          <a:lstStyle/>
          <a:p>
            <a:r>
              <a:rPr lang="en-US" sz="2000" dirty="0" smtClean="0">
                <a:solidFill>
                  <a:schemeClr val="bg1"/>
                </a:solidFill>
              </a:rPr>
              <a:t>Los Angeles Terminal Area Chart (TAC)</a:t>
            </a:r>
            <a:endParaRPr lang="en-US" sz="2000" dirty="0">
              <a:solidFill>
                <a:schemeClr val="bg1"/>
              </a:solidFill>
            </a:endParaRPr>
          </a:p>
        </p:txBody>
      </p:sp>
      <p:sp>
        <p:nvSpPr>
          <p:cNvPr id="17" name="Down Arrow 16"/>
          <p:cNvSpPr/>
          <p:nvPr/>
        </p:nvSpPr>
        <p:spPr>
          <a:xfrm rot="2519513">
            <a:off x="7953430" y="305739"/>
            <a:ext cx="4572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wn Arrow 17"/>
          <p:cNvSpPr/>
          <p:nvPr/>
        </p:nvSpPr>
        <p:spPr>
          <a:xfrm rot="2519513">
            <a:off x="1069041" y="314545"/>
            <a:ext cx="457200" cy="762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96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0" grpId="0" animBg="1"/>
      <p:bldP spid="12" grpId="0" animBg="1"/>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043732" cy="492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4369614" y="37338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66800" y="2468451"/>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521217"/>
            <a:ext cx="4724400" cy="400110"/>
          </a:xfrm>
          <a:prstGeom prst="rect">
            <a:avLst/>
          </a:prstGeom>
          <a:noFill/>
        </p:spPr>
        <p:txBody>
          <a:bodyPr wrap="square" rtlCol="0">
            <a:spAutoFit/>
          </a:bodyPr>
          <a:lstStyle/>
          <a:p>
            <a:r>
              <a:rPr lang="en-US" sz="2000" dirty="0" smtClean="0">
                <a:solidFill>
                  <a:schemeClr val="bg1"/>
                </a:solidFill>
              </a:rPr>
              <a:t>Los Angeles Helicopter Chart (Old)</a:t>
            </a:r>
            <a:endParaRPr lang="en-US" sz="2000" dirty="0">
              <a:solidFill>
                <a:schemeClr val="bg1"/>
              </a:solidFill>
            </a:endParaRPr>
          </a:p>
        </p:txBody>
      </p:sp>
      <p:sp>
        <p:nvSpPr>
          <p:cNvPr id="7" name="Down Arrow 6"/>
          <p:cNvSpPr/>
          <p:nvPr/>
        </p:nvSpPr>
        <p:spPr>
          <a:xfrm>
            <a:off x="5368344" y="1752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014" y="914400"/>
            <a:ext cx="8253221" cy="5909310"/>
          </a:xfrm>
          <a:prstGeom prst="rect">
            <a:avLst/>
          </a:prstGeom>
          <a:noFill/>
        </p:spPr>
        <p:txBody>
          <a:bodyPr wrap="none" rtlCol="0">
            <a:spAutoFit/>
          </a:bodyPr>
          <a:lstStyle/>
          <a:p>
            <a:pPr marL="514350" indent="-514350">
              <a:buFont typeface="+mj-lt"/>
              <a:buAutoNum type="arabicPeriod"/>
            </a:pPr>
            <a:r>
              <a:rPr lang="en-US" sz="2400" dirty="0" smtClean="0">
                <a:solidFill>
                  <a:schemeClr val="bg1"/>
                </a:solidFill>
              </a:rPr>
              <a:t>Air </a:t>
            </a:r>
            <a:r>
              <a:rPr lang="en-US" sz="2400" dirty="0">
                <a:solidFill>
                  <a:schemeClr val="bg1"/>
                </a:solidFill>
              </a:rPr>
              <a:t>traffic has increased over 50% since </a:t>
            </a:r>
            <a:r>
              <a:rPr lang="en-US" sz="2400" dirty="0" smtClean="0">
                <a:solidFill>
                  <a:schemeClr val="bg1"/>
                </a:solidFill>
              </a:rPr>
              <a:t>2013</a:t>
            </a:r>
          </a:p>
          <a:p>
            <a:pPr marL="514350" indent="-514350">
              <a:buFont typeface="+mj-lt"/>
              <a:buAutoNum type="arabicPeriod"/>
            </a:pPr>
            <a:r>
              <a:rPr lang="en-US" sz="2400" dirty="0" smtClean="0">
                <a:solidFill>
                  <a:schemeClr val="bg1"/>
                </a:solidFill>
              </a:rPr>
              <a:t>Increasing </a:t>
            </a:r>
            <a:r>
              <a:rPr lang="en-US" sz="2400" dirty="0">
                <a:solidFill>
                  <a:schemeClr val="bg1"/>
                </a:solidFill>
              </a:rPr>
              <a:t>activity </a:t>
            </a:r>
            <a:r>
              <a:rPr lang="en-US" sz="2400" dirty="0" smtClean="0">
                <a:solidFill>
                  <a:schemeClr val="bg1"/>
                </a:solidFill>
              </a:rPr>
              <a:t>to </a:t>
            </a:r>
            <a:r>
              <a:rPr lang="en-US" sz="2400" dirty="0">
                <a:solidFill>
                  <a:schemeClr val="bg1"/>
                </a:solidFill>
              </a:rPr>
              <a:t>continue </a:t>
            </a:r>
            <a:r>
              <a:rPr lang="en-US" sz="2400" dirty="0" smtClean="0">
                <a:solidFill>
                  <a:schemeClr val="bg1"/>
                </a:solidFill>
              </a:rPr>
              <a:t>…</a:t>
            </a:r>
            <a:endParaRPr lang="en-US" sz="2400" dirty="0">
              <a:solidFill>
                <a:schemeClr val="bg1"/>
              </a:solidFill>
            </a:endParaRPr>
          </a:p>
          <a:p>
            <a:pPr marL="971550" lvl="1" indent="-514350">
              <a:buFont typeface="Wingdings" panose="05000000000000000000" pitchFamily="2" charset="2"/>
              <a:buChar char="q"/>
            </a:pPr>
            <a:r>
              <a:rPr lang="en-US" dirty="0" smtClean="0">
                <a:solidFill>
                  <a:schemeClr val="bg1"/>
                </a:solidFill>
              </a:rPr>
              <a:t>30 </a:t>
            </a:r>
            <a:r>
              <a:rPr lang="en-US" dirty="0">
                <a:solidFill>
                  <a:schemeClr val="bg1"/>
                </a:solidFill>
              </a:rPr>
              <a:t>new general aviation hangars on-line by the spring of 2016</a:t>
            </a:r>
          </a:p>
          <a:p>
            <a:pPr marL="971550" lvl="1" indent="-514350">
              <a:buFont typeface="Wingdings" panose="05000000000000000000" pitchFamily="2" charset="2"/>
              <a:buChar char="q"/>
            </a:pPr>
            <a:r>
              <a:rPr lang="en-US" dirty="0" smtClean="0">
                <a:solidFill>
                  <a:schemeClr val="bg1"/>
                </a:solidFill>
              </a:rPr>
              <a:t>FBO 2013  and Aggressive </a:t>
            </a:r>
            <a:r>
              <a:rPr lang="en-US" dirty="0">
                <a:solidFill>
                  <a:schemeClr val="bg1"/>
                </a:solidFill>
              </a:rPr>
              <a:t>marketing program established in 2014</a:t>
            </a:r>
          </a:p>
          <a:p>
            <a:pPr marL="971550" lvl="1" indent="-514350">
              <a:buFont typeface="Wingdings" panose="05000000000000000000" pitchFamily="2" charset="2"/>
              <a:buChar char="q"/>
            </a:pPr>
            <a:r>
              <a:rPr lang="en-US" dirty="0" smtClean="0">
                <a:solidFill>
                  <a:schemeClr val="bg1"/>
                </a:solidFill>
              </a:rPr>
              <a:t>US </a:t>
            </a:r>
            <a:r>
              <a:rPr lang="en-US" dirty="0">
                <a:solidFill>
                  <a:schemeClr val="bg1"/>
                </a:solidFill>
              </a:rPr>
              <a:t>Customs established over-flight exemption </a:t>
            </a:r>
            <a:r>
              <a:rPr lang="en-US" dirty="0" smtClean="0">
                <a:solidFill>
                  <a:schemeClr val="bg1"/>
                </a:solidFill>
              </a:rPr>
              <a:t>allowing </a:t>
            </a:r>
            <a:r>
              <a:rPr lang="en-US" dirty="0">
                <a:solidFill>
                  <a:schemeClr val="bg1"/>
                </a:solidFill>
              </a:rPr>
              <a:t>international </a:t>
            </a:r>
            <a:r>
              <a:rPr lang="en-US" dirty="0" smtClean="0">
                <a:solidFill>
                  <a:schemeClr val="bg1"/>
                </a:solidFill>
              </a:rPr>
              <a:t/>
            </a:r>
            <a:br>
              <a:rPr lang="en-US" dirty="0" smtClean="0">
                <a:solidFill>
                  <a:schemeClr val="bg1"/>
                </a:solidFill>
              </a:rPr>
            </a:br>
            <a:r>
              <a:rPr lang="en-US" dirty="0" smtClean="0">
                <a:solidFill>
                  <a:schemeClr val="bg1"/>
                </a:solidFill>
              </a:rPr>
              <a:t>traffic </a:t>
            </a:r>
            <a:r>
              <a:rPr lang="en-US" dirty="0">
                <a:solidFill>
                  <a:schemeClr val="bg1"/>
                </a:solidFill>
              </a:rPr>
              <a:t>to clear Customs at SBD rather than traditional border airports; </a:t>
            </a:r>
            <a:r>
              <a:rPr lang="en-US" dirty="0" smtClean="0">
                <a:solidFill>
                  <a:schemeClr val="bg1"/>
                </a:solidFill>
              </a:rPr>
              <a:t/>
            </a:r>
            <a:br>
              <a:rPr lang="en-US" dirty="0" smtClean="0">
                <a:solidFill>
                  <a:schemeClr val="bg1"/>
                </a:solidFill>
              </a:rPr>
            </a:br>
            <a:r>
              <a:rPr lang="en-US" dirty="0" smtClean="0">
                <a:solidFill>
                  <a:schemeClr val="bg1"/>
                </a:solidFill>
              </a:rPr>
              <a:t>international </a:t>
            </a:r>
            <a:r>
              <a:rPr lang="en-US" dirty="0">
                <a:solidFill>
                  <a:schemeClr val="bg1"/>
                </a:solidFill>
              </a:rPr>
              <a:t>clearances have increased over 300% since 2013 </a:t>
            </a:r>
          </a:p>
          <a:p>
            <a:pPr marL="514350" indent="-514350">
              <a:buFont typeface="+mj-lt"/>
              <a:buAutoNum type="arabicPeriod"/>
            </a:pPr>
            <a:r>
              <a:rPr lang="en-US" sz="2400" dirty="0" smtClean="0">
                <a:solidFill>
                  <a:schemeClr val="bg2"/>
                </a:solidFill>
              </a:rPr>
              <a:t>Forest Service Operations Expanded</a:t>
            </a:r>
          </a:p>
          <a:p>
            <a:pPr marL="514350" indent="-514350">
              <a:buFont typeface="+mj-lt"/>
              <a:buAutoNum type="arabicPeriod"/>
            </a:pPr>
            <a:r>
              <a:rPr lang="en-US" sz="2400" dirty="0" smtClean="0">
                <a:solidFill>
                  <a:schemeClr val="bg2"/>
                </a:solidFill>
              </a:rPr>
              <a:t>Sheriff’s Department Relocated from Rialto to KSBD</a:t>
            </a:r>
          </a:p>
          <a:p>
            <a:pPr marL="514350" indent="-514350">
              <a:buFont typeface="+mj-lt"/>
              <a:buAutoNum type="arabicPeriod"/>
            </a:pPr>
            <a:r>
              <a:rPr lang="en-US" sz="2400" dirty="0" smtClean="0">
                <a:solidFill>
                  <a:schemeClr val="bg2"/>
                </a:solidFill>
              </a:rPr>
              <a:t>Helicopter Training from Redlands has increased</a:t>
            </a:r>
          </a:p>
          <a:p>
            <a:pPr marL="514350" indent="-514350">
              <a:buFont typeface="+mj-lt"/>
              <a:buAutoNum type="arabicPeriod"/>
            </a:pPr>
            <a:r>
              <a:rPr lang="en-US" sz="2400" dirty="0" smtClean="0">
                <a:solidFill>
                  <a:schemeClr val="bg2"/>
                </a:solidFill>
              </a:rPr>
              <a:t>Emergency Helicopter Activity has increased</a:t>
            </a:r>
          </a:p>
          <a:p>
            <a:pPr marL="971550" lvl="1" indent="-514350">
              <a:buFont typeface="Wingdings" panose="05000000000000000000" pitchFamily="2" charset="2"/>
              <a:buChar char="q"/>
            </a:pPr>
            <a:r>
              <a:rPr lang="en-US" dirty="0" smtClean="0">
                <a:solidFill>
                  <a:schemeClr val="bg2"/>
                </a:solidFill>
              </a:rPr>
              <a:t>Loma Linda Trauma Center</a:t>
            </a:r>
          </a:p>
          <a:p>
            <a:pPr marL="971550" lvl="1" indent="-514350">
              <a:buFont typeface="Wingdings" panose="05000000000000000000" pitchFamily="2" charset="2"/>
              <a:buChar char="q"/>
            </a:pPr>
            <a:r>
              <a:rPr lang="en-US" dirty="0" smtClean="0">
                <a:solidFill>
                  <a:schemeClr val="bg2"/>
                </a:solidFill>
              </a:rPr>
              <a:t>Arrowhead Regional Trauma Center </a:t>
            </a:r>
          </a:p>
          <a:p>
            <a:pPr marL="514350" indent="-514350">
              <a:buFont typeface="+mj-lt"/>
              <a:buAutoNum type="arabicPeriod"/>
            </a:pPr>
            <a:r>
              <a:rPr lang="en-US" sz="2400" dirty="0" smtClean="0">
                <a:solidFill>
                  <a:schemeClr val="bg2"/>
                </a:solidFill>
              </a:rPr>
              <a:t>Redlands Airport activity has increased</a:t>
            </a:r>
          </a:p>
          <a:p>
            <a:pPr marL="514350" indent="-514350">
              <a:buFont typeface="+mj-lt"/>
              <a:buAutoNum type="arabicPeriod"/>
            </a:pPr>
            <a:r>
              <a:rPr lang="en-US" sz="2400" dirty="0" smtClean="0">
                <a:solidFill>
                  <a:schemeClr val="bg2"/>
                </a:solidFill>
              </a:rPr>
              <a:t>Virtually unknown number of non-reported traffic </a:t>
            </a:r>
            <a:br>
              <a:rPr lang="en-US" sz="2400" dirty="0" smtClean="0">
                <a:solidFill>
                  <a:schemeClr val="bg2"/>
                </a:solidFill>
              </a:rPr>
            </a:br>
            <a:r>
              <a:rPr lang="en-US" sz="2400" dirty="0" smtClean="0">
                <a:solidFill>
                  <a:schemeClr val="bg2"/>
                </a:solidFill>
              </a:rPr>
              <a:t>passes through without calling KSBD</a:t>
            </a:r>
          </a:p>
          <a:p>
            <a:pPr marL="971550" lvl="1" indent="-514350">
              <a:buFont typeface="Wingdings" panose="05000000000000000000" pitchFamily="2" charset="2"/>
              <a:buChar char="q"/>
            </a:pPr>
            <a:r>
              <a:rPr lang="en-US" dirty="0" smtClean="0">
                <a:solidFill>
                  <a:schemeClr val="bg2"/>
                </a:solidFill>
              </a:rPr>
              <a:t> Redlands arrivals/departures</a:t>
            </a:r>
          </a:p>
          <a:p>
            <a:pPr marL="971550" lvl="1" indent="-514350">
              <a:buFont typeface="Wingdings" panose="05000000000000000000" pitchFamily="2" charset="2"/>
              <a:buChar char="q"/>
            </a:pPr>
            <a:r>
              <a:rPr lang="en-US" dirty="0">
                <a:solidFill>
                  <a:schemeClr val="bg2"/>
                </a:solidFill>
              </a:rPr>
              <a:t> </a:t>
            </a:r>
            <a:r>
              <a:rPr lang="en-US" dirty="0" smtClean="0">
                <a:solidFill>
                  <a:schemeClr val="bg2"/>
                </a:solidFill>
              </a:rPr>
              <a:t>Cajon Pass – Banning Pass traffic</a:t>
            </a:r>
          </a:p>
        </p:txBody>
      </p:sp>
      <p:sp>
        <p:nvSpPr>
          <p:cNvPr id="3" name="TextBox 2"/>
          <p:cNvSpPr txBox="1"/>
          <p:nvPr/>
        </p:nvSpPr>
        <p:spPr>
          <a:xfrm>
            <a:off x="228600" y="313856"/>
            <a:ext cx="8915400" cy="584775"/>
          </a:xfrm>
          <a:prstGeom prst="rect">
            <a:avLst/>
          </a:prstGeom>
          <a:noFill/>
        </p:spPr>
        <p:txBody>
          <a:bodyPr wrap="square" rtlCol="0">
            <a:spAutoFit/>
          </a:bodyPr>
          <a:lstStyle/>
          <a:p>
            <a:r>
              <a:rPr lang="en-US" sz="3200" u="sng" dirty="0" smtClean="0">
                <a:solidFill>
                  <a:schemeClr val="bg1"/>
                </a:solidFill>
              </a:rPr>
              <a:t>What’s Changed since last visited (5 years ago)</a:t>
            </a:r>
            <a:endParaRPr lang="en-US" sz="3200" u="sng" dirty="0">
              <a:solidFill>
                <a:schemeClr val="bg1"/>
              </a:solidFill>
            </a:endParaRPr>
          </a:p>
        </p:txBody>
      </p:sp>
    </p:spTree>
    <p:extLst>
      <p:ext uri="{BB962C8B-B14F-4D97-AF65-F5344CB8AC3E}">
        <p14:creationId xmlns:p14="http://schemas.microsoft.com/office/powerpoint/2010/main" val="354872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calcmode="lin" valueType="num">
                                      <p:cBhvr additive="base">
                                        <p:cTn id="6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
                                            <p:txEl>
                                              <p:pRg st="14" end="14"/>
                                            </p:txEl>
                                          </p:spTgt>
                                        </p:tgtEl>
                                        <p:attrNameLst>
                                          <p:attrName>style.visibility</p:attrName>
                                        </p:attrNameLst>
                                      </p:cBhvr>
                                      <p:to>
                                        <p:strVal val="visible"/>
                                      </p:to>
                                    </p:set>
                                    <p:anim calcmode="lin" valueType="num">
                                      <p:cBhvr additive="base">
                                        <p:cTn id="8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TotalTime>
  <Words>1768</Words>
  <Application>Microsoft Office PowerPoint</Application>
  <PresentationFormat>On-screen Show (4:3)</PresentationFormat>
  <Paragraphs>357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Motion 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Eastman</dc:creator>
  <cp:lastModifiedBy>Richard Eastman</cp:lastModifiedBy>
  <cp:revision>28</cp:revision>
  <cp:lastPrinted>2015-12-07T03:12:26Z</cp:lastPrinted>
  <dcterms:created xsi:type="dcterms:W3CDTF">2015-12-04T18:25:10Z</dcterms:created>
  <dcterms:modified xsi:type="dcterms:W3CDTF">2015-12-10T03:19:17Z</dcterms:modified>
</cp:coreProperties>
</file>