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47"/>
  </p:notesMasterIdLst>
  <p:sldIdLst>
    <p:sldId id="256" r:id="rId5"/>
    <p:sldId id="321" r:id="rId6"/>
    <p:sldId id="322" r:id="rId7"/>
    <p:sldId id="259" r:id="rId8"/>
    <p:sldId id="303" r:id="rId9"/>
    <p:sldId id="326" r:id="rId10"/>
    <p:sldId id="333" r:id="rId11"/>
    <p:sldId id="260" r:id="rId12"/>
    <p:sldId id="271" r:id="rId13"/>
    <p:sldId id="275" r:id="rId14"/>
    <p:sldId id="325" r:id="rId15"/>
    <p:sldId id="285" r:id="rId16"/>
    <p:sldId id="293" r:id="rId17"/>
    <p:sldId id="334" r:id="rId18"/>
    <p:sldId id="324" r:id="rId19"/>
    <p:sldId id="276" r:id="rId20"/>
    <p:sldId id="279" r:id="rId21"/>
    <p:sldId id="304" r:id="rId22"/>
    <p:sldId id="264" r:id="rId23"/>
    <p:sldId id="329" r:id="rId24"/>
    <p:sldId id="330" r:id="rId25"/>
    <p:sldId id="297" r:id="rId26"/>
    <p:sldId id="269" r:id="rId27"/>
    <p:sldId id="312" r:id="rId28"/>
    <p:sldId id="298" r:id="rId29"/>
    <p:sldId id="295" r:id="rId30"/>
    <p:sldId id="336" r:id="rId31"/>
    <p:sldId id="340" r:id="rId32"/>
    <p:sldId id="341" r:id="rId33"/>
    <p:sldId id="342" r:id="rId34"/>
    <p:sldId id="315" r:id="rId35"/>
    <p:sldId id="327" r:id="rId36"/>
    <p:sldId id="316" r:id="rId37"/>
    <p:sldId id="317" r:id="rId38"/>
    <p:sldId id="328" r:id="rId39"/>
    <p:sldId id="299" r:id="rId40"/>
    <p:sldId id="301" r:id="rId41"/>
    <p:sldId id="318" r:id="rId42"/>
    <p:sldId id="302" r:id="rId43"/>
    <p:sldId id="343" r:id="rId44"/>
    <p:sldId id="270" r:id="rId45"/>
    <p:sldId id="305"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81" autoAdjust="0"/>
  </p:normalViewPr>
  <p:slideViewPr>
    <p:cSldViewPr>
      <p:cViewPr varScale="1">
        <p:scale>
          <a:sx n="81" d="100"/>
          <a:sy n="81" d="100"/>
        </p:scale>
        <p:origin x="950" y="8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65816-4342-4A6B-A7DF-ED35AB39B33C}" type="datetimeFigureOut">
              <a:rPr lang="en-US" smtClean="0"/>
              <a:t>6/25/2018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BE077-9242-4992-BB4A-6E897D7154F7}" type="slidenum">
              <a:rPr lang="en-US" smtClean="0"/>
              <a:t>‹#›</a:t>
            </a:fld>
            <a:endParaRPr lang="en-US"/>
          </a:p>
        </p:txBody>
      </p:sp>
    </p:spTree>
    <p:extLst>
      <p:ext uri="{BB962C8B-B14F-4D97-AF65-F5344CB8AC3E}">
        <p14:creationId xmlns:p14="http://schemas.microsoft.com/office/powerpoint/2010/main" val="131060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EBE077-9242-4992-BB4A-6E897D7154F7}" type="slidenum">
              <a:rPr lang="en-US" smtClean="0"/>
              <a:t>1</a:t>
            </a:fld>
            <a:endParaRPr lang="en-US"/>
          </a:p>
        </p:txBody>
      </p:sp>
    </p:spTree>
    <p:extLst>
      <p:ext uri="{BB962C8B-B14F-4D97-AF65-F5344CB8AC3E}">
        <p14:creationId xmlns:p14="http://schemas.microsoft.com/office/powerpoint/2010/main" val="4092664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12</a:t>
            </a:fld>
            <a:endParaRPr lang="en-US"/>
          </a:p>
        </p:txBody>
      </p:sp>
    </p:spTree>
    <p:extLst>
      <p:ext uri="{BB962C8B-B14F-4D97-AF65-F5344CB8AC3E}">
        <p14:creationId xmlns:p14="http://schemas.microsoft.com/office/powerpoint/2010/main" val="3675615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EBE077-9242-4992-BB4A-6E897D7154F7}" type="slidenum">
              <a:rPr lang="en-US" smtClean="0"/>
              <a:t>13</a:t>
            </a:fld>
            <a:endParaRPr lang="en-US"/>
          </a:p>
        </p:txBody>
      </p:sp>
    </p:spTree>
    <p:extLst>
      <p:ext uri="{BB962C8B-B14F-4D97-AF65-F5344CB8AC3E}">
        <p14:creationId xmlns:p14="http://schemas.microsoft.com/office/powerpoint/2010/main" val="120804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Discussion:  Do you have parallel runways at your airport? Runways with closely-aligned ends? Is there a similarly-configured airport nearby that could cause confusion? Do you have wide taxiways that could be confused for a runway? </a:t>
            </a:r>
            <a:r>
              <a:rPr lang="en-US" b="0" baseline="0" dirty="0"/>
              <a:t>Discuss “not in sight”. </a:t>
            </a:r>
            <a:r>
              <a:rPr lang="en-US" baseline="0" dirty="0"/>
              <a:t>Flyer </a:t>
            </a:r>
            <a:r>
              <a:rPr lang="en-US" b="1" baseline="0" dirty="0"/>
              <a:t>(?)</a:t>
            </a:r>
            <a:r>
              <a:rPr lang="en-US" baseline="0" dirty="0"/>
              <a:t> can be printed out to offer to instructors, flight schools or FBOs.</a:t>
            </a:r>
            <a:endParaRPr lang="en-US" dirty="0"/>
          </a:p>
          <a:p>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15</a:t>
            </a:fld>
            <a:endParaRPr lang="en-US"/>
          </a:p>
        </p:txBody>
      </p:sp>
    </p:spTree>
    <p:extLst>
      <p:ext uri="{BB962C8B-B14F-4D97-AF65-F5344CB8AC3E}">
        <p14:creationId xmlns:p14="http://schemas.microsoft.com/office/powerpoint/2010/main" val="60607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recent study, pilot expectation bias was the most common contributory factor in wrong surface landings. Pilots correctly read back the runway assignment but landed on a different runway. The most common reason given was the clearance was outside of what he/she expected as a normal practice.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Information taken from June 2017 ATO Quality Assurance (QA) Bulletin.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Does your airport have any operating “norms” that might lead pilots to expect a certain clearance?</a:t>
            </a:r>
          </a:p>
        </p:txBody>
      </p:sp>
      <p:sp>
        <p:nvSpPr>
          <p:cNvPr id="4" name="Slide Number Placeholder 3"/>
          <p:cNvSpPr>
            <a:spLocks noGrp="1"/>
          </p:cNvSpPr>
          <p:nvPr>
            <p:ph type="sldNum" sz="quarter" idx="10"/>
          </p:nvPr>
        </p:nvSpPr>
        <p:spPr/>
        <p:txBody>
          <a:bodyPr/>
          <a:lstStyle/>
          <a:p>
            <a:fld id="{79EBE077-9242-4992-BB4A-6E897D7154F7}" type="slidenum">
              <a:rPr lang="en-US" smtClean="0"/>
              <a:t>16</a:t>
            </a:fld>
            <a:endParaRPr lang="en-US"/>
          </a:p>
        </p:txBody>
      </p:sp>
    </p:spTree>
    <p:extLst>
      <p:ext uri="{BB962C8B-B14F-4D97-AF65-F5344CB8AC3E}">
        <p14:creationId xmlns:p14="http://schemas.microsoft.com/office/powerpoint/2010/main" val="368196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Pilots</a:t>
            </a:r>
            <a:r>
              <a:rPr lang="en-US" baseline="0" dirty="0"/>
              <a:t> aren’t the only ones who can get confused at the airport. Always have an airport diagram with you and ask for clarification if you are ever in doubt.</a:t>
            </a:r>
          </a:p>
          <a:p>
            <a:endParaRPr lang="en-US" baseline="0" dirty="0"/>
          </a:p>
          <a:p>
            <a:r>
              <a:rPr lang="en-US" dirty="0"/>
              <a:t>Discuss Visual Cues that</a:t>
            </a:r>
            <a:r>
              <a:rPr lang="en-US" baseline="0" dirty="0"/>
              <a:t> help differentiate</a:t>
            </a:r>
            <a:r>
              <a:rPr lang="en-US" dirty="0"/>
              <a:t> Runway versus Taxiway</a:t>
            </a:r>
          </a:p>
          <a:p>
            <a:r>
              <a:rPr lang="en-US" dirty="0"/>
              <a:t>Discuss</a:t>
            </a:r>
            <a:r>
              <a:rPr lang="en-US" baseline="0" dirty="0"/>
              <a:t> use of the runway numbers for the “active runway” or “runway in use” – that is, Runway 16 as opposed to Runway 34</a:t>
            </a:r>
            <a:endParaRPr lang="en-US" dirty="0"/>
          </a:p>
          <a:p>
            <a:r>
              <a:rPr lang="en-US" dirty="0"/>
              <a:t>Discuss</a:t>
            </a:r>
            <a:r>
              <a:rPr lang="en-US" baseline="0" dirty="0"/>
              <a:t> R</a:t>
            </a:r>
            <a:r>
              <a:rPr lang="en-US" dirty="0"/>
              <a:t>unway Holding Position Markings – Do you have approach holds at your airport?</a:t>
            </a:r>
            <a:r>
              <a:rPr lang="en-US" baseline="0" dirty="0"/>
              <a:t> Are pilots and vehicle drivers aware of how to proceed at these locations?</a:t>
            </a:r>
            <a:endParaRPr lang="en-US" dirty="0"/>
          </a:p>
          <a:p>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17</a:t>
            </a:fld>
            <a:endParaRPr lang="en-US"/>
          </a:p>
        </p:txBody>
      </p:sp>
    </p:spTree>
    <p:extLst>
      <p:ext uri="{BB962C8B-B14F-4D97-AF65-F5344CB8AC3E}">
        <p14:creationId xmlns:p14="http://schemas.microsoft.com/office/powerpoint/2010/main" val="291079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Events where</a:t>
            </a:r>
            <a:r>
              <a:rPr lang="en-US" baseline="0" dirty="0"/>
              <a:t> an aircraft ends up directly over-flying another aircraft, a vehicle or a pedestrian. Because of the high energy and relatively close proximity, these events can often end up being serious. </a:t>
            </a:r>
          </a:p>
          <a:p>
            <a:endParaRPr lang="en-US" baseline="0" dirty="0"/>
          </a:p>
          <a:p>
            <a:r>
              <a:rPr lang="en-US" baseline="0" dirty="0"/>
              <a:t>Runway Flyovers can occur at any airport on any movement area surface. They often pair with wrong surface operations.</a:t>
            </a:r>
          </a:p>
          <a:p>
            <a:r>
              <a:rPr lang="en-US" baseline="0" dirty="0"/>
              <a:t>Large aircraft may lose more than 100 feet in the time it takes to initiate an unexpected go-around.</a:t>
            </a:r>
          </a:p>
          <a:p>
            <a:r>
              <a:rPr lang="en-US" baseline="0" dirty="0"/>
              <a:t>Pilots may be unaware of the conflicting traffic:</a:t>
            </a:r>
          </a:p>
          <a:p>
            <a:pPr marL="171450" indent="-171450">
              <a:buFontTx/>
              <a:buChar char="-"/>
            </a:pPr>
            <a:r>
              <a:rPr lang="en-US" baseline="0" dirty="0"/>
              <a:t>In LUAW, the aircraft will be facing away from landing traffic</a:t>
            </a:r>
          </a:p>
          <a:p>
            <a:pPr marL="171450" indent="-171450">
              <a:buFontTx/>
              <a:buChar char="-"/>
            </a:pPr>
            <a:r>
              <a:rPr lang="en-US" baseline="0" dirty="0"/>
              <a:t>For airborne aircraft, it can be difficult to identify aircraft in position or on the runway, especially at night.</a:t>
            </a:r>
          </a:p>
          <a:p>
            <a:pPr marL="171450" indent="-171450">
              <a:buFontTx/>
              <a:buChar char="-"/>
            </a:pPr>
            <a:r>
              <a:rPr lang="en-US" baseline="0" dirty="0"/>
              <a:t>All aircraft, vehicles, and pedestrians should actively listen to all transmissions on frequency and maintain situational awareness of activities/clearances for their runway.</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18</a:t>
            </a:fld>
            <a:endParaRPr lang="en-US"/>
          </a:p>
        </p:txBody>
      </p:sp>
    </p:spTree>
    <p:extLst>
      <p:ext uri="{BB962C8B-B14F-4D97-AF65-F5344CB8AC3E}">
        <p14:creationId xmlns:p14="http://schemas.microsoft.com/office/powerpoint/2010/main" val="207806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Traffic Control:</a:t>
            </a:r>
            <a:r>
              <a:rPr lang="en-US" baseline="0" dirty="0"/>
              <a:t> Issue timely control instructions, plan accordingly to give pilots enough time to take action. Consider aircraft characteristics and performance. Aircraft are less maneuverable at low speeds and with flaps and landing gear.</a:t>
            </a:r>
          </a:p>
          <a:p>
            <a:endParaRPr lang="en-US" baseline="0" dirty="0"/>
          </a:p>
          <a:p>
            <a:r>
              <a:rPr lang="en-US" baseline="0" dirty="0"/>
              <a:t>Pilots: Verify that your assigned/intended landing surface is free from other aircraft, vehicles/pedestrians, and other obstructions.</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19</a:t>
            </a:fld>
            <a:endParaRPr lang="en-US"/>
          </a:p>
        </p:txBody>
      </p:sp>
    </p:spTree>
    <p:extLst>
      <p:ext uri="{BB962C8B-B14F-4D97-AF65-F5344CB8AC3E}">
        <p14:creationId xmlns:p14="http://schemas.microsoft.com/office/powerpoint/2010/main" val="3028273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From CANSO Runway Excursions: An ATC Perspective on Unstable Approaches</a:t>
            </a:r>
          </a:p>
        </p:txBody>
      </p:sp>
      <p:sp>
        <p:nvSpPr>
          <p:cNvPr id="4" name="Slide Number Placeholder 3"/>
          <p:cNvSpPr>
            <a:spLocks noGrp="1"/>
          </p:cNvSpPr>
          <p:nvPr>
            <p:ph type="sldNum" sz="quarter" idx="10"/>
          </p:nvPr>
        </p:nvSpPr>
        <p:spPr/>
        <p:txBody>
          <a:bodyPr/>
          <a:lstStyle/>
          <a:p>
            <a:fld id="{79EBE077-9242-4992-BB4A-6E897D7154F7}" type="slidenum">
              <a:rPr lang="en-US" smtClean="0"/>
              <a:t>20</a:t>
            </a:fld>
            <a:endParaRPr lang="en-US"/>
          </a:p>
        </p:txBody>
      </p:sp>
    </p:spTree>
    <p:extLst>
      <p:ext uri="{BB962C8B-B14F-4D97-AF65-F5344CB8AC3E}">
        <p14:creationId xmlns:p14="http://schemas.microsoft.com/office/powerpoint/2010/main" val="1235072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From CANSO Runway Excursions: An ATC Perspective on Unstable Approaches</a:t>
            </a:r>
          </a:p>
        </p:txBody>
      </p:sp>
      <p:sp>
        <p:nvSpPr>
          <p:cNvPr id="4" name="Slide Number Placeholder 3"/>
          <p:cNvSpPr>
            <a:spLocks noGrp="1"/>
          </p:cNvSpPr>
          <p:nvPr>
            <p:ph type="sldNum" sz="quarter" idx="10"/>
          </p:nvPr>
        </p:nvSpPr>
        <p:spPr/>
        <p:txBody>
          <a:bodyPr/>
          <a:lstStyle/>
          <a:p>
            <a:fld id="{79EBE077-9242-4992-BB4A-6E897D7154F7}" type="slidenum">
              <a:rPr lang="en-US" smtClean="0"/>
              <a:t>21</a:t>
            </a:fld>
            <a:endParaRPr lang="en-US"/>
          </a:p>
        </p:txBody>
      </p:sp>
    </p:spTree>
    <p:extLst>
      <p:ext uri="{BB962C8B-B14F-4D97-AF65-F5344CB8AC3E}">
        <p14:creationId xmlns:p14="http://schemas.microsoft.com/office/powerpoint/2010/main" val="292373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designating a note taker for this section. Record concerns throughout for further</a:t>
            </a:r>
            <a:r>
              <a:rPr lang="en-US" baseline="0" dirty="0"/>
              <a:t> development during Action Item process. Consider a “holding pattern” on a white board or note pad.</a:t>
            </a:r>
          </a:p>
          <a:p>
            <a:endParaRPr lang="en-US" baseline="0" dirty="0"/>
          </a:p>
          <a:p>
            <a:r>
              <a:rPr lang="en-US" baseline="0" dirty="0"/>
              <a:t>Focus discussion on lessons learned as opposed to placing blame.</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22</a:t>
            </a:fld>
            <a:endParaRPr lang="en-US"/>
          </a:p>
        </p:txBody>
      </p:sp>
    </p:spTree>
    <p:extLst>
      <p:ext uri="{BB962C8B-B14F-4D97-AF65-F5344CB8AC3E}">
        <p14:creationId xmlns:p14="http://schemas.microsoft.com/office/powerpoint/2010/main" val="77124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RSAT’s job is to look objectively at your airport and determine what you can do to improve surface safety.</a:t>
            </a:r>
            <a:endParaRPr lang="en-US" dirty="0"/>
          </a:p>
          <a:p>
            <a:r>
              <a:rPr lang="en-US" dirty="0"/>
              <a:t>Encourage your team (everyone in the room) to speak up – ask questions of them to encourage conversation.</a:t>
            </a:r>
          </a:p>
          <a:p>
            <a:endParaRPr lang="en-US" dirty="0"/>
          </a:p>
          <a:p>
            <a:r>
              <a:rPr lang="en-US" dirty="0"/>
              <a:t>Set</a:t>
            </a:r>
            <a:r>
              <a:rPr lang="en-US" baseline="0" dirty="0"/>
              <a:t> the tone for this meeting</a:t>
            </a:r>
            <a:r>
              <a:rPr lang="en-US" dirty="0"/>
              <a:t>:</a:t>
            </a:r>
          </a:p>
          <a:p>
            <a:pPr marL="171450" indent="-171450">
              <a:buFontTx/>
              <a:buChar char="-"/>
            </a:pPr>
            <a:r>
              <a:rPr lang="en-US" baseline="0" dirty="0"/>
              <a:t>All participants are encouraged to freely discuss issues and safety concerns for the purpose of reducing risk and improving safety of operations.</a:t>
            </a:r>
          </a:p>
          <a:p>
            <a:pPr marL="171450" indent="-171450">
              <a:buFontTx/>
              <a:buChar char="-"/>
            </a:pPr>
            <a:r>
              <a:rPr lang="en-US" baseline="0" dirty="0"/>
              <a:t>Encourage no-fault discussion. Take an objective look at your airport and past events without assigning blame.</a:t>
            </a:r>
          </a:p>
          <a:p>
            <a:pPr marL="171450" indent="-171450">
              <a:buFontTx/>
              <a:buChar char="-"/>
            </a:pPr>
            <a:r>
              <a:rPr lang="en-US" baseline="0" dirty="0"/>
              <a:t>Discuss the good and the bad. Local successes and best practices can make a good model for other airports.</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4</a:t>
            </a:fld>
            <a:endParaRPr lang="en-US"/>
          </a:p>
        </p:txBody>
      </p:sp>
    </p:spTree>
    <p:extLst>
      <p:ext uri="{BB962C8B-B14F-4D97-AF65-F5344CB8AC3E}">
        <p14:creationId xmlns:p14="http://schemas.microsoft.com/office/powerpoint/2010/main" val="2097217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a:t>
            </a:r>
            <a:r>
              <a:rPr lang="en-US" baseline="0" dirty="0"/>
              <a:t> a minimum, the discussion must cover </a:t>
            </a:r>
            <a:r>
              <a:rPr lang="en-US" sz="1200" b="0" i="0" u="none" strike="noStrike" kern="1200" baseline="0" dirty="0">
                <a:solidFill>
                  <a:schemeClr val="tx1"/>
                </a:solidFill>
                <a:latin typeface="+mn-lt"/>
                <a:ea typeface="+mn-ea"/>
                <a:cs typeface="+mn-cs"/>
              </a:rPr>
              <a:t>runway incursions and excursions since the last RSAT meeting, including any mitigations implemented as a result.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Try to keep discussions focused on the opportunity</a:t>
            </a:r>
            <a:r>
              <a:rPr lang="en-US" baseline="0" dirty="0"/>
              <a:t> to mitigate surface risk and enhance safety,</a:t>
            </a:r>
            <a:r>
              <a:rPr lang="en-US" dirty="0"/>
              <a:t> instead of trying to determine fault.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 printing handouts of Airport Diagram with plotted events for attendees.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23</a:t>
            </a:fld>
            <a:endParaRPr lang="en-US"/>
          </a:p>
        </p:txBody>
      </p:sp>
    </p:spTree>
    <p:extLst>
      <p:ext uri="{BB962C8B-B14F-4D97-AF65-F5344CB8AC3E}">
        <p14:creationId xmlns:p14="http://schemas.microsoft.com/office/powerpoint/2010/main" val="1229308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any open Action</a:t>
            </a:r>
            <a:r>
              <a:rPr lang="en-US" baseline="0" dirty="0"/>
              <a:t> Items, plus any Action Items closed since the date of the last RSAT meeting.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Review previous years’ Action Items for effectiveness, as applicable.</a:t>
            </a:r>
            <a:endParaRPr lang="en-US" dirty="0"/>
          </a:p>
          <a:p>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24</a:t>
            </a:fld>
            <a:endParaRPr lang="en-US"/>
          </a:p>
        </p:txBody>
      </p:sp>
    </p:spTree>
    <p:extLst>
      <p:ext uri="{BB962C8B-B14F-4D97-AF65-F5344CB8AC3E}">
        <p14:creationId xmlns:p14="http://schemas.microsoft.com/office/powerpoint/2010/main" val="3663133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geometry characteristics</a:t>
            </a:r>
            <a:r>
              <a:rPr lang="en-US" baseline="0" dirty="0"/>
              <a:t> listed are possible contributors to pilot and vehicle driver confusion and can lead to surface events. In some cases, construction may be a solution to these geometric challenges. If construction is not feasible, increasing controller and pilot awareness of these challenges is itself a mitigation. </a:t>
            </a:r>
          </a:p>
          <a:p>
            <a:endParaRPr lang="en-US" baseline="0" dirty="0"/>
          </a:p>
          <a:p>
            <a:r>
              <a:rPr lang="en-US" baseline="0" dirty="0"/>
              <a:t>Are areas with challenging geometry specifically addressed in the tower training program?</a:t>
            </a:r>
          </a:p>
          <a:p>
            <a:r>
              <a:rPr lang="en-US" baseline="0" dirty="0"/>
              <a:t>Are areas with challenging geometry specifically addressed in pilot training activities at the field?</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25</a:t>
            </a:fld>
            <a:endParaRPr lang="en-US"/>
          </a:p>
        </p:txBody>
      </p:sp>
    </p:spTree>
    <p:extLst>
      <p:ext uri="{BB962C8B-B14F-4D97-AF65-F5344CB8AC3E}">
        <p14:creationId xmlns:p14="http://schemas.microsoft.com/office/powerpoint/2010/main" val="39054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hot spot is defined as a location on an airport movement area with a history of potential risk of collision or runway incursion, and where heightened attention by pilots/drivers/controllers is necessary.</a:t>
            </a:r>
            <a:endParaRPr lang="en-US" dirty="0"/>
          </a:p>
          <a:p>
            <a:endParaRPr lang="en-US" dirty="0"/>
          </a:p>
          <a:p>
            <a:r>
              <a:rPr lang="en-US" dirty="0"/>
              <a:t>Insert</a:t>
            </a:r>
            <a:r>
              <a:rPr lang="en-US" baseline="0" dirty="0"/>
              <a:t> diagram and/or close-ups of your hot spots. Discuss any upcoming construction aimed at improving those areas. Has anything changed (signs/marking/lighting, procedures, usage)? Are there any areas not identified as a hot spot that need to be?</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26</a:t>
            </a:fld>
            <a:endParaRPr lang="en-US"/>
          </a:p>
        </p:txBody>
      </p:sp>
    </p:spTree>
    <p:extLst>
      <p:ext uri="{BB962C8B-B14F-4D97-AF65-F5344CB8AC3E}">
        <p14:creationId xmlns:p14="http://schemas.microsoft.com/office/powerpoint/2010/main" val="2809349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hot spot is defined as a location on an airport movement area with a history of potential risk of collision or runway incursion, and where heightened attention by pilots/drivers/controllers is necessary.</a:t>
            </a:r>
            <a:endParaRPr lang="en-US" dirty="0"/>
          </a:p>
          <a:p>
            <a:endParaRPr lang="en-US" dirty="0"/>
          </a:p>
          <a:p>
            <a:r>
              <a:rPr lang="en-US" dirty="0"/>
              <a:t>Insert</a:t>
            </a:r>
            <a:r>
              <a:rPr lang="en-US" baseline="0" dirty="0"/>
              <a:t> diagram and/or close-ups of your hot spots. Discuss any upcoming construction aimed at improving those areas. Has anything changed (signs/marking/lighting, procedures, usage)? Are there any areas not identified as a hot spot that need to be?</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27</a:t>
            </a:fld>
            <a:endParaRPr lang="en-US"/>
          </a:p>
        </p:txBody>
      </p:sp>
    </p:spTree>
    <p:extLst>
      <p:ext uri="{BB962C8B-B14F-4D97-AF65-F5344CB8AC3E}">
        <p14:creationId xmlns:p14="http://schemas.microsoft.com/office/powerpoint/2010/main" val="1773885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hot spot is defined as a location on an airport movement area with a history of potential risk of collision or runway incursion, and where heightened attention by pilots/drivers/controllers is necessary.</a:t>
            </a:r>
            <a:endParaRPr lang="en-US" dirty="0"/>
          </a:p>
          <a:p>
            <a:endParaRPr lang="en-US" dirty="0"/>
          </a:p>
          <a:p>
            <a:r>
              <a:rPr lang="en-US" dirty="0"/>
              <a:t>Insert</a:t>
            </a:r>
            <a:r>
              <a:rPr lang="en-US" baseline="0" dirty="0"/>
              <a:t> diagram and/or close-ups of your hot spots. Discuss any upcoming construction aimed at improving those areas. Has anything changed (signs/marking/lighting, procedures, usage)? Are there any areas not identified as a hot spot that need to be?</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28</a:t>
            </a:fld>
            <a:endParaRPr lang="en-US"/>
          </a:p>
        </p:txBody>
      </p:sp>
    </p:spTree>
    <p:extLst>
      <p:ext uri="{BB962C8B-B14F-4D97-AF65-F5344CB8AC3E}">
        <p14:creationId xmlns:p14="http://schemas.microsoft.com/office/powerpoint/2010/main" val="410204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hot spot is defined as a location on an airport movement area with a history of potential risk of collision or runway incursion, and where heightened attention by pilots/drivers/controllers is necessary.</a:t>
            </a:r>
            <a:endParaRPr lang="en-US" dirty="0"/>
          </a:p>
          <a:p>
            <a:endParaRPr lang="en-US" dirty="0"/>
          </a:p>
          <a:p>
            <a:r>
              <a:rPr lang="en-US" dirty="0"/>
              <a:t>Insert</a:t>
            </a:r>
            <a:r>
              <a:rPr lang="en-US" baseline="0" dirty="0"/>
              <a:t> diagram and/or close-ups of your hot spots. Discuss any upcoming construction aimed at improving those areas. Has anything changed (signs/marking/lighting, procedures, usage)? Are there any areas not identified as a hot spot that need to be?</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29</a:t>
            </a:fld>
            <a:endParaRPr lang="en-US"/>
          </a:p>
        </p:txBody>
      </p:sp>
    </p:spTree>
    <p:extLst>
      <p:ext uri="{BB962C8B-B14F-4D97-AF65-F5344CB8AC3E}">
        <p14:creationId xmlns:p14="http://schemas.microsoft.com/office/powerpoint/2010/main" val="943262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hot spot is defined as a location on an airport movement area with a history of potential risk of collision or runway incursion, and where heightened attention by pilots/drivers/controllers is necessary.</a:t>
            </a:r>
            <a:endParaRPr lang="en-US" dirty="0"/>
          </a:p>
          <a:p>
            <a:endParaRPr lang="en-US" dirty="0"/>
          </a:p>
          <a:p>
            <a:r>
              <a:rPr lang="en-US" dirty="0"/>
              <a:t>Insert</a:t>
            </a:r>
            <a:r>
              <a:rPr lang="en-US" baseline="0" dirty="0"/>
              <a:t> diagram and/or close-ups of your hot spots. Discuss any upcoming construction aimed at improving those areas. Has anything changed (signs/marking/lighting, procedures, usage)? Are there any areas not identified as a hot spot that need to be?</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30</a:t>
            </a:fld>
            <a:endParaRPr lang="en-US"/>
          </a:p>
        </p:txBody>
      </p:sp>
    </p:spTree>
    <p:extLst>
      <p:ext uri="{BB962C8B-B14F-4D97-AF65-F5344CB8AC3E}">
        <p14:creationId xmlns:p14="http://schemas.microsoft.com/office/powerpoint/2010/main" val="620593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Airport</a:t>
            </a:r>
            <a:r>
              <a:rPr lang="en-US" baseline="0" dirty="0"/>
              <a:t> sponsor should provide this part of the briefing.</a:t>
            </a:r>
          </a:p>
          <a:p>
            <a:r>
              <a:rPr lang="en-US" baseline="0" dirty="0"/>
              <a:t>For any upcoming construction projects, ensure that Airport Construction Advisory Council (ACAC) is contacted as required in JO 7210.3 paragraph 10-3-11.a Airport Construction.</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31</a:t>
            </a:fld>
            <a:endParaRPr lang="en-US"/>
          </a:p>
        </p:txBody>
      </p:sp>
    </p:spTree>
    <p:extLst>
      <p:ext uri="{BB962C8B-B14F-4D97-AF65-F5344CB8AC3E}">
        <p14:creationId xmlns:p14="http://schemas.microsoft.com/office/powerpoint/2010/main" val="3593642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34</a:t>
            </a:fld>
            <a:endParaRPr lang="en-US"/>
          </a:p>
        </p:txBody>
      </p:sp>
    </p:spTree>
    <p:extLst>
      <p:ext uri="{BB962C8B-B14F-4D97-AF65-F5344CB8AC3E}">
        <p14:creationId xmlns:p14="http://schemas.microsoft.com/office/powerpoint/2010/main" val="426371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5</a:t>
            </a:fld>
            <a:endParaRPr lang="en-US"/>
          </a:p>
        </p:txBody>
      </p:sp>
    </p:spTree>
    <p:extLst>
      <p:ext uri="{BB962C8B-B14F-4D97-AF65-F5344CB8AC3E}">
        <p14:creationId xmlns:p14="http://schemas.microsoft.com/office/powerpoint/2010/main" val="4049354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35</a:t>
            </a:fld>
            <a:endParaRPr lang="en-US"/>
          </a:p>
        </p:txBody>
      </p:sp>
    </p:spTree>
    <p:extLst>
      <p:ext uri="{BB962C8B-B14F-4D97-AF65-F5344CB8AC3E}">
        <p14:creationId xmlns:p14="http://schemas.microsoft.com/office/powerpoint/2010/main" val="1792838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EBE077-9242-4992-BB4A-6E897D7154F7}" type="slidenum">
              <a:rPr lang="en-US" smtClean="0"/>
              <a:t>36</a:t>
            </a:fld>
            <a:endParaRPr lang="en-US"/>
          </a:p>
        </p:txBody>
      </p:sp>
    </p:spTree>
    <p:extLst>
      <p:ext uri="{BB962C8B-B14F-4D97-AF65-F5344CB8AC3E}">
        <p14:creationId xmlns:p14="http://schemas.microsoft.com/office/powerpoint/2010/main" val="1043108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9EBE077-9242-4992-BB4A-6E897D7154F7}" type="slidenum">
              <a:rPr lang="en-US" smtClean="0"/>
              <a:t>37</a:t>
            </a:fld>
            <a:endParaRPr lang="en-US"/>
          </a:p>
        </p:txBody>
      </p:sp>
    </p:spTree>
    <p:extLst>
      <p:ext uri="{BB962C8B-B14F-4D97-AF65-F5344CB8AC3E}">
        <p14:creationId xmlns:p14="http://schemas.microsoft.com/office/powerpoint/2010/main" val="2820536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Best Practices. A local or regional RSAT may determine that an operational practice observed at an airport is a best practice that should be shared with other locations.</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39</a:t>
            </a:fld>
            <a:endParaRPr lang="en-US"/>
          </a:p>
        </p:txBody>
      </p:sp>
    </p:spTree>
    <p:extLst>
      <p:ext uri="{BB962C8B-B14F-4D97-AF65-F5344CB8AC3E}">
        <p14:creationId xmlns:p14="http://schemas.microsoft.com/office/powerpoint/2010/main" val="2906769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Best Practices. A local or regional RSAT may determine that an operational practice observed at an airport is a best practice that should be shared with other locations.</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40</a:t>
            </a:fld>
            <a:endParaRPr lang="en-US"/>
          </a:p>
        </p:txBody>
      </p:sp>
    </p:spTree>
    <p:extLst>
      <p:ext uri="{BB962C8B-B14F-4D97-AF65-F5344CB8AC3E}">
        <p14:creationId xmlns:p14="http://schemas.microsoft.com/office/powerpoint/2010/main" val="2602457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 discussion today highlighted local surface safety issues to be addressed?</a:t>
            </a:r>
          </a:p>
          <a:p>
            <a:r>
              <a:rPr lang="en-US" dirty="0"/>
              <a:t>Are there any opportunities to improve surface safety at your airport?</a:t>
            </a:r>
          </a:p>
          <a:p>
            <a:r>
              <a:rPr lang="en-US" dirty="0"/>
              <a:t>Review</a:t>
            </a:r>
            <a:r>
              <a:rPr lang="en-US" baseline="0" dirty="0"/>
              <a:t> notes and any items in the “holding pattern.”</a:t>
            </a:r>
          </a:p>
          <a:p>
            <a:endParaRPr lang="en-US" baseline="0" dirty="0"/>
          </a:p>
          <a:p>
            <a:r>
              <a:rPr lang="en-US" baseline="0" dirty="0"/>
              <a:t>From FAA Order 7050.1B Runway Safety Program:</a:t>
            </a:r>
          </a:p>
          <a:p>
            <a:endParaRPr lang="en-US" baseline="0" dirty="0"/>
          </a:p>
          <a:p>
            <a:r>
              <a:rPr lang="en-US" sz="1200" b="0" i="0" u="none" strike="noStrike" kern="1200" baseline="0" dirty="0">
                <a:solidFill>
                  <a:schemeClr val="tx1"/>
                </a:solidFill>
                <a:latin typeface="+mn-lt"/>
                <a:ea typeface="+mn-ea"/>
                <a:cs typeface="+mn-cs"/>
              </a:rPr>
              <a:t>Specific Action Items. Action items should be airport specific and linked to a runway safety concern, issue, or problem at the airport. Consensus is desirable for assignment of an action item, and at a minimum the organization responsible for accomplishing the action must agree to accept the action. Proposed action items where consensus is not reached and/or the action office is not willing to accept the item may be documented as recommendations at the discretion of the RRSPM or ATCT manager. Action items should fall within the authority of the local, regional, or service area level. The RRSPM will forward action items that require national implementation to the Manager, Runway Safety Group, through the Service Area Team Manager. Action items for nonstandard facilities or procedures will be investigative only (i.e., investigate use of) until approval is obtained from the FAA regional or service area office organization that has the authority to grant waivers or modifications to the standard. Action items may include, but are not limited to: </a:t>
            </a:r>
          </a:p>
          <a:p>
            <a:r>
              <a:rPr lang="en-US" sz="1200" b="0" i="0" u="none" strike="noStrike" kern="1200" baseline="0" dirty="0">
                <a:solidFill>
                  <a:schemeClr val="tx1"/>
                </a:solidFill>
                <a:latin typeface="+mn-lt"/>
                <a:ea typeface="+mn-ea"/>
                <a:cs typeface="+mn-cs"/>
              </a:rPr>
              <a:t>(a) Changes in physical features/facilities of the airfield. </a:t>
            </a:r>
          </a:p>
          <a:p>
            <a:r>
              <a:rPr lang="en-US" sz="1200" b="0" i="0" u="none" strike="noStrike" kern="1200" baseline="0" dirty="0">
                <a:solidFill>
                  <a:schemeClr val="tx1"/>
                </a:solidFill>
                <a:latin typeface="+mn-lt"/>
                <a:ea typeface="+mn-ea"/>
                <a:cs typeface="+mn-cs"/>
              </a:rPr>
              <a:t>(b) Air traffic control procedures. </a:t>
            </a:r>
          </a:p>
          <a:p>
            <a:r>
              <a:rPr lang="en-US" sz="1200" b="0" i="0" u="none" strike="noStrike" kern="1200" baseline="0" dirty="0">
                <a:solidFill>
                  <a:schemeClr val="tx1"/>
                </a:solidFill>
                <a:latin typeface="+mn-lt"/>
                <a:ea typeface="+mn-ea"/>
                <a:cs typeface="+mn-cs"/>
              </a:rPr>
              <a:t>(c) Airfield access requirements. </a:t>
            </a:r>
          </a:p>
          <a:p>
            <a:r>
              <a:rPr lang="en-US" sz="1200" b="0" i="0" u="none" strike="noStrike" kern="1200" baseline="0" dirty="0">
                <a:solidFill>
                  <a:schemeClr val="tx1"/>
                </a:solidFill>
                <a:latin typeface="+mn-lt"/>
                <a:ea typeface="+mn-ea"/>
                <a:cs typeface="+mn-cs"/>
              </a:rPr>
              <a:t>(d) Pilot/vehicle operator awareness. </a:t>
            </a:r>
          </a:p>
          <a:p>
            <a:r>
              <a:rPr lang="en-US" sz="1200" b="0" i="0" u="none" strike="noStrike" kern="1200" baseline="0" dirty="0">
                <a:solidFill>
                  <a:schemeClr val="tx1"/>
                </a:solidFill>
                <a:latin typeface="+mn-lt"/>
                <a:ea typeface="+mn-ea"/>
                <a:cs typeface="+mn-cs"/>
              </a:rPr>
              <a:t>(5) A proposed implementation schedule for each action item. </a:t>
            </a:r>
          </a:p>
          <a:p>
            <a:r>
              <a:rPr lang="en-US" sz="1200" b="0" i="0" u="none" strike="noStrike" kern="1200" baseline="0" dirty="0">
                <a:solidFill>
                  <a:schemeClr val="tx1"/>
                </a:solidFill>
                <a:latin typeface="+mn-lt"/>
                <a:ea typeface="+mn-ea"/>
                <a:cs typeface="+mn-cs"/>
              </a:rPr>
              <a:t>(6) The party/parties responsible for implementing each action item. </a:t>
            </a:r>
          </a:p>
          <a:p>
            <a:r>
              <a:rPr lang="en-US" sz="1200" b="0" i="0" u="none" strike="noStrike" kern="1200" baseline="0" dirty="0">
                <a:solidFill>
                  <a:schemeClr val="tx1"/>
                </a:solidFill>
                <a:latin typeface="+mn-lt"/>
                <a:ea typeface="+mn-ea"/>
                <a:cs typeface="+mn-cs"/>
              </a:rPr>
              <a:t>(7) A review of open action items and any completed since the last RSAT meeting. </a:t>
            </a:r>
          </a:p>
          <a:p>
            <a:r>
              <a:rPr lang="en-US" sz="1200" b="0" i="0" u="none" strike="noStrike" kern="1200" baseline="0" dirty="0">
                <a:solidFill>
                  <a:schemeClr val="tx1"/>
                </a:solidFill>
                <a:latin typeface="+mn-lt"/>
                <a:ea typeface="+mn-ea"/>
                <a:cs typeface="+mn-cs"/>
              </a:rPr>
              <a:t>(8) A current airport diagram. </a:t>
            </a:r>
            <a:endParaRPr lang="en-US" dirty="0"/>
          </a:p>
          <a:p>
            <a:endParaRPr lang="en-US" dirty="0"/>
          </a:p>
          <a:p>
            <a:r>
              <a:rPr lang="en-US" dirty="0"/>
              <a:t>If you need help coordinating</a:t>
            </a:r>
            <a:r>
              <a:rPr lang="en-US" baseline="0" dirty="0"/>
              <a:t> action items across lines of business, contact your Regional Runway Safety Program Manager. Coordination should occur before submitting your RSAP, or it should be noted that the action item is contingent upon coordination with the appropriate party.</a:t>
            </a:r>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41</a:t>
            </a:fld>
            <a:endParaRPr lang="en-US"/>
          </a:p>
        </p:txBody>
      </p:sp>
    </p:spTree>
    <p:extLst>
      <p:ext uri="{BB962C8B-B14F-4D97-AF65-F5344CB8AC3E}">
        <p14:creationId xmlns:p14="http://schemas.microsoft.com/office/powerpoint/2010/main" val="2395239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EBE077-9242-4992-BB4A-6E897D7154F7}" type="slidenum">
              <a:rPr lang="en-US" smtClean="0"/>
              <a:t>42</a:t>
            </a:fld>
            <a:endParaRPr lang="en-US"/>
          </a:p>
        </p:txBody>
      </p:sp>
    </p:spTree>
    <p:extLst>
      <p:ext uri="{BB962C8B-B14F-4D97-AF65-F5344CB8AC3E}">
        <p14:creationId xmlns:p14="http://schemas.microsoft.com/office/powerpoint/2010/main" val="62940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EBE077-9242-4992-BB4A-6E897D7154F7}" type="slidenum">
              <a:rPr lang="en-US" smtClean="0"/>
              <a:t>6</a:t>
            </a:fld>
            <a:endParaRPr lang="en-US"/>
          </a:p>
        </p:txBody>
      </p:sp>
    </p:spTree>
    <p:extLst>
      <p:ext uri="{BB962C8B-B14F-4D97-AF65-F5344CB8AC3E}">
        <p14:creationId xmlns:p14="http://schemas.microsoft.com/office/powerpoint/2010/main" val="327533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7</a:t>
            </a:fld>
            <a:endParaRPr lang="en-US"/>
          </a:p>
        </p:txBody>
      </p:sp>
    </p:spTree>
    <p:extLst>
      <p:ext uri="{BB962C8B-B14F-4D97-AF65-F5344CB8AC3E}">
        <p14:creationId xmlns:p14="http://schemas.microsoft.com/office/powerpoint/2010/main" val="285703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8</a:t>
            </a:fld>
            <a:endParaRPr lang="en-US"/>
          </a:p>
        </p:txBody>
      </p:sp>
    </p:spTree>
    <p:extLst>
      <p:ext uri="{BB962C8B-B14F-4D97-AF65-F5344CB8AC3E}">
        <p14:creationId xmlns:p14="http://schemas.microsoft.com/office/powerpoint/2010/main" val="384677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E077-9242-4992-BB4A-6E897D7154F7}" type="slidenum">
              <a:rPr lang="en-US" smtClean="0"/>
              <a:t>9</a:t>
            </a:fld>
            <a:endParaRPr lang="en-US"/>
          </a:p>
        </p:txBody>
      </p:sp>
    </p:spTree>
    <p:extLst>
      <p:ext uri="{BB962C8B-B14F-4D97-AF65-F5344CB8AC3E}">
        <p14:creationId xmlns:p14="http://schemas.microsoft.com/office/powerpoint/2010/main" val="885282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example:</a:t>
            </a:r>
          </a:p>
        </p:txBody>
      </p:sp>
      <p:sp>
        <p:nvSpPr>
          <p:cNvPr id="4" name="Slide Number Placeholder 3"/>
          <p:cNvSpPr>
            <a:spLocks noGrp="1"/>
          </p:cNvSpPr>
          <p:nvPr>
            <p:ph type="sldNum" sz="quarter" idx="10"/>
          </p:nvPr>
        </p:nvSpPr>
        <p:spPr/>
        <p:txBody>
          <a:bodyPr/>
          <a:lstStyle/>
          <a:p>
            <a:fld id="{79EBE077-9242-4992-BB4A-6E897D7154F7}" type="slidenum">
              <a:rPr lang="en-US" smtClean="0"/>
              <a:t>10</a:t>
            </a:fld>
            <a:endParaRPr lang="en-US"/>
          </a:p>
        </p:txBody>
      </p:sp>
    </p:spTree>
    <p:extLst>
      <p:ext uri="{BB962C8B-B14F-4D97-AF65-F5344CB8AC3E}">
        <p14:creationId xmlns:p14="http://schemas.microsoft.com/office/powerpoint/2010/main" val="139057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Ideas for 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was the pilot expecting? How did that affect his/her actions?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was the controller expecting? Did </a:t>
            </a:r>
            <a:r>
              <a:rPr lang="en-US"/>
              <a:t>the controller </a:t>
            </a:r>
            <a:r>
              <a:rPr lang="en-US" dirty="0"/>
              <a:t>clearly communicate that to the pilot?</a:t>
            </a:r>
          </a:p>
        </p:txBody>
      </p:sp>
      <p:sp>
        <p:nvSpPr>
          <p:cNvPr id="4" name="Slide Number Placeholder 3"/>
          <p:cNvSpPr>
            <a:spLocks noGrp="1"/>
          </p:cNvSpPr>
          <p:nvPr>
            <p:ph type="sldNum" sz="quarter" idx="10"/>
          </p:nvPr>
        </p:nvSpPr>
        <p:spPr/>
        <p:txBody>
          <a:bodyPr/>
          <a:lstStyle/>
          <a:p>
            <a:fld id="{79EBE077-9242-4992-BB4A-6E897D7154F7}" type="slidenum">
              <a:rPr lang="en-US" smtClean="0"/>
              <a:t>11</a:t>
            </a:fld>
            <a:endParaRPr lang="en-US"/>
          </a:p>
        </p:txBody>
      </p:sp>
    </p:spTree>
    <p:extLst>
      <p:ext uri="{BB962C8B-B14F-4D97-AF65-F5344CB8AC3E}">
        <p14:creationId xmlns:p14="http://schemas.microsoft.com/office/powerpoint/2010/main" val="1470478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1763"/>
            <a:ext cx="9144000" cy="7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685800"/>
            <a:ext cx="5562600" cy="1470025"/>
          </a:xfrm>
        </p:spPr>
        <p:txBody>
          <a:bodyPr/>
          <a:lstStyle>
            <a:lvl1pPr algn="l">
              <a:defRPr>
                <a:solidFill>
                  <a:schemeClr val="bg1"/>
                </a:solidFill>
                <a:latin typeface="Arial Black" panose="020B0A04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667000" y="35814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B575AD9F-6951-46BC-8771-6828C0313D6C}" type="datetime1">
              <a:rPr lang="en-US" smtClean="0"/>
              <a:t>6/25/2018</a:t>
            </a:fld>
            <a:endParaRPr lang="en-US"/>
          </a:p>
        </p:txBody>
      </p:sp>
      <p:sp>
        <p:nvSpPr>
          <p:cNvPr id="6" name="Footer Placeholder 4"/>
          <p:cNvSpPr>
            <a:spLocks noGrp="1"/>
          </p:cNvSpPr>
          <p:nvPr>
            <p:ph type="ftr" sz="quarter" idx="11"/>
          </p:nvPr>
        </p:nvSpPr>
        <p:spPr/>
        <p:txBody>
          <a:bodyPr/>
          <a:lstStyle>
            <a:lvl1pPr>
              <a:defRPr/>
            </a:lvl1pPr>
          </a:lstStyle>
          <a:p>
            <a:r>
              <a:rPr lang="en-US"/>
              <a:t>DRAFT</a:t>
            </a:r>
            <a:endParaRPr lang="en-US" dirty="0"/>
          </a:p>
        </p:txBody>
      </p:sp>
      <p:sp>
        <p:nvSpPr>
          <p:cNvPr id="7" name="Slide Number Placeholder 5"/>
          <p:cNvSpPr>
            <a:spLocks noGrp="1"/>
          </p:cNvSpPr>
          <p:nvPr>
            <p:ph type="sldNum" sz="quarter" idx="12"/>
          </p:nvPr>
        </p:nvSpPr>
        <p:spPr/>
        <p:txBody>
          <a:bodyPr/>
          <a:lstStyle>
            <a:lvl1pPr>
              <a:defRPr/>
            </a:lvl1pPr>
          </a:lstStyle>
          <a:p>
            <a:fld id="{5B8A94E7-B180-48C8-948E-3AD54D97275E}" type="slidenum">
              <a:rPr lang="en-US" smtClean="0"/>
              <a:pPr/>
              <a:t>‹#›</a:t>
            </a:fld>
            <a:endParaRPr lang="en-US" dirty="0"/>
          </a:p>
        </p:txBody>
      </p:sp>
      <p:grpSp>
        <p:nvGrpSpPr>
          <p:cNvPr id="8" name="Group 50"/>
          <p:cNvGrpSpPr>
            <a:grpSpLocks/>
          </p:cNvGrpSpPr>
          <p:nvPr userDrawn="1"/>
        </p:nvGrpSpPr>
        <p:grpSpPr bwMode="auto">
          <a:xfrm>
            <a:off x="685800" y="5638800"/>
            <a:ext cx="2895600" cy="911225"/>
            <a:chOff x="3700" y="170"/>
            <a:chExt cx="1824" cy="574"/>
          </a:xfrm>
        </p:grpSpPr>
        <p:pic>
          <p:nvPicPr>
            <p:cNvPr id="9" name="Picture 4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4"/>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dirty="0">
                  <a:solidFill>
                    <a:schemeClr val="accent6">
                      <a:lumMod val="50000"/>
                    </a:schemeClr>
                  </a:solidFill>
                </a:rPr>
                <a:t>Federal Aviation</a:t>
              </a:r>
            </a:p>
            <a:p>
              <a:pPr eaLnBrk="1" hangingPunct="1">
                <a:lnSpc>
                  <a:spcPct val="85000"/>
                </a:lnSpc>
                <a:defRPr/>
              </a:pPr>
              <a:r>
                <a:rPr lang="en-US" sz="1800" b="1" dirty="0">
                  <a:solidFill>
                    <a:schemeClr val="accent6">
                      <a:lumMod val="50000"/>
                    </a:schemeClr>
                  </a:solidFill>
                </a:rPr>
                <a:t>Administration</a:t>
              </a:r>
            </a:p>
          </p:txBody>
        </p:sp>
      </p:grpSp>
    </p:spTree>
    <p:extLst>
      <p:ext uri="{BB962C8B-B14F-4D97-AF65-F5344CB8AC3E}">
        <p14:creationId xmlns:p14="http://schemas.microsoft.com/office/powerpoint/2010/main" val="119204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45ECD2C9-A2A9-4969-959A-7AEFEBA990CD}" type="datetime1">
              <a:rPr lang="en-US" smtClean="0"/>
              <a:t>6/25/2018</a:t>
            </a:fld>
            <a:endParaRPr lang="en-US"/>
          </a:p>
        </p:txBody>
      </p:sp>
      <p:sp>
        <p:nvSpPr>
          <p:cNvPr id="6" name="Footer Placeholder 4"/>
          <p:cNvSpPr>
            <a:spLocks noGrp="1"/>
          </p:cNvSpPr>
          <p:nvPr>
            <p:ph type="ftr" sz="quarter" idx="11"/>
          </p:nvPr>
        </p:nvSpPr>
        <p:spPr/>
        <p:txBody>
          <a:bodyPr/>
          <a:lstStyle>
            <a:lvl1pPr>
              <a:defRPr/>
            </a:lvl1pPr>
          </a:lstStyle>
          <a:p>
            <a:r>
              <a:rPr lang="en-US"/>
              <a:t>DRAFT</a:t>
            </a:r>
          </a:p>
        </p:txBody>
      </p:sp>
      <p:sp>
        <p:nvSpPr>
          <p:cNvPr id="7" name="Slide Number Placeholder 5"/>
          <p:cNvSpPr>
            <a:spLocks noGrp="1"/>
          </p:cNvSpPr>
          <p:nvPr>
            <p:ph type="sldNum" sz="quarter" idx="12"/>
          </p:nvPr>
        </p:nvSpPr>
        <p:spPr/>
        <p:txBody>
          <a:bodyPr/>
          <a:lstStyle>
            <a:lvl1pPr>
              <a:defRPr/>
            </a:lvl1pPr>
          </a:lstStyle>
          <a:p>
            <a:fld id="{D8344815-D845-436C-8203-3957E7E49FA0}" type="slidenum">
              <a:rPr lang="en-US" smtClean="0"/>
              <a:t>‹#›</a:t>
            </a:fld>
            <a:endParaRPr lang="en-US"/>
          </a:p>
        </p:txBody>
      </p:sp>
    </p:spTree>
    <p:extLst>
      <p:ext uri="{BB962C8B-B14F-4D97-AF65-F5344CB8AC3E}">
        <p14:creationId xmlns:p14="http://schemas.microsoft.com/office/powerpoint/2010/main" val="38048936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839CC6FB-4D25-4C24-BCD3-7F9EB9A4213D}" type="datetime1">
              <a:rPr lang="en-US" smtClean="0"/>
              <a:t>6/25/2018</a:t>
            </a:fld>
            <a:endParaRPr lang="en-US"/>
          </a:p>
        </p:txBody>
      </p:sp>
      <p:sp>
        <p:nvSpPr>
          <p:cNvPr id="6" name="Footer Placeholder 4"/>
          <p:cNvSpPr>
            <a:spLocks noGrp="1"/>
          </p:cNvSpPr>
          <p:nvPr>
            <p:ph type="ftr" sz="quarter" idx="11"/>
          </p:nvPr>
        </p:nvSpPr>
        <p:spPr/>
        <p:txBody>
          <a:bodyPr/>
          <a:lstStyle>
            <a:lvl1pPr>
              <a:defRPr/>
            </a:lvl1pPr>
          </a:lstStyle>
          <a:p>
            <a:r>
              <a:rPr lang="en-US"/>
              <a:t>DRAFT</a:t>
            </a:r>
          </a:p>
        </p:txBody>
      </p:sp>
      <p:sp>
        <p:nvSpPr>
          <p:cNvPr id="7" name="Slide Number Placeholder 5"/>
          <p:cNvSpPr>
            <a:spLocks noGrp="1"/>
          </p:cNvSpPr>
          <p:nvPr>
            <p:ph type="sldNum" sz="quarter" idx="12"/>
          </p:nvPr>
        </p:nvSpPr>
        <p:spPr/>
        <p:txBody>
          <a:bodyPr/>
          <a:lstStyle>
            <a:lvl1pPr>
              <a:defRPr/>
            </a:lvl1pPr>
          </a:lstStyle>
          <a:p>
            <a:fld id="{D8344815-D845-436C-8203-3957E7E49FA0}" type="slidenum">
              <a:rPr lang="en-US" smtClean="0"/>
              <a:t>‹#›</a:t>
            </a:fld>
            <a:endParaRPr lang="en-US"/>
          </a:p>
        </p:txBody>
      </p:sp>
    </p:spTree>
    <p:extLst>
      <p:ext uri="{BB962C8B-B14F-4D97-AF65-F5344CB8AC3E}">
        <p14:creationId xmlns:p14="http://schemas.microsoft.com/office/powerpoint/2010/main" val="2386326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C07FC60-DCA9-4F62-B3CD-099774995F78}" type="datetime1">
              <a:rPr lang="en-US" smtClean="0"/>
              <a:t>6/25/2018</a:t>
            </a:fld>
            <a:endParaRPr lang="en-US"/>
          </a:p>
        </p:txBody>
      </p:sp>
      <p:sp>
        <p:nvSpPr>
          <p:cNvPr id="5" name="Footer Placeholder 4"/>
          <p:cNvSpPr>
            <a:spLocks noGrp="1"/>
          </p:cNvSpPr>
          <p:nvPr>
            <p:ph type="ftr" sz="quarter" idx="11"/>
          </p:nvPr>
        </p:nvSpPr>
        <p:spPr/>
        <p:txBody>
          <a:bodyPr/>
          <a:lstStyle>
            <a:lvl1pPr>
              <a:defRPr/>
            </a:lvl1pPr>
          </a:lstStyle>
          <a:p>
            <a:r>
              <a:rPr lang="en-US"/>
              <a:t>DRAFT</a:t>
            </a:r>
          </a:p>
        </p:txBody>
      </p:sp>
      <p:sp>
        <p:nvSpPr>
          <p:cNvPr id="6" name="Slide Number Placeholder 5"/>
          <p:cNvSpPr>
            <a:spLocks noGrp="1"/>
          </p:cNvSpPr>
          <p:nvPr>
            <p:ph type="sldNum" sz="quarter" idx="12"/>
          </p:nvPr>
        </p:nvSpPr>
        <p:spPr/>
        <p:txBody>
          <a:bodyPr/>
          <a:lstStyle>
            <a:lvl1pPr>
              <a:defRPr/>
            </a:lvl1pPr>
          </a:lstStyle>
          <a:p>
            <a:fld id="{D8344815-D845-436C-8203-3957E7E49FA0}" type="slidenum">
              <a:rPr lang="en-US" smtClean="0"/>
              <a:t>‹#›</a:t>
            </a:fld>
            <a:endParaRPr lang="en-US"/>
          </a:p>
        </p:txBody>
      </p:sp>
    </p:spTree>
    <p:extLst>
      <p:ext uri="{BB962C8B-B14F-4D97-AF65-F5344CB8AC3E}">
        <p14:creationId xmlns:p14="http://schemas.microsoft.com/office/powerpoint/2010/main" val="50426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E42BFDC-BBDC-4213-B617-3CC4D30C0666}" type="datetime1">
              <a:rPr lang="en-US" smtClean="0"/>
              <a:t>6/25/2018</a:t>
            </a:fld>
            <a:endParaRPr lang="en-US"/>
          </a:p>
        </p:txBody>
      </p:sp>
      <p:sp>
        <p:nvSpPr>
          <p:cNvPr id="5" name="Footer Placeholder 4"/>
          <p:cNvSpPr>
            <a:spLocks noGrp="1"/>
          </p:cNvSpPr>
          <p:nvPr>
            <p:ph type="ftr" sz="quarter" idx="11"/>
          </p:nvPr>
        </p:nvSpPr>
        <p:spPr/>
        <p:txBody>
          <a:bodyPr/>
          <a:lstStyle>
            <a:lvl1pPr>
              <a:defRPr/>
            </a:lvl1pPr>
          </a:lstStyle>
          <a:p>
            <a:r>
              <a:rPr lang="en-US"/>
              <a:t>DRAFT</a:t>
            </a:r>
          </a:p>
        </p:txBody>
      </p:sp>
      <p:sp>
        <p:nvSpPr>
          <p:cNvPr id="6" name="Slide Number Placeholder 5"/>
          <p:cNvSpPr>
            <a:spLocks noGrp="1"/>
          </p:cNvSpPr>
          <p:nvPr>
            <p:ph type="sldNum" sz="quarter" idx="12"/>
          </p:nvPr>
        </p:nvSpPr>
        <p:spPr/>
        <p:txBody>
          <a:bodyPr/>
          <a:lstStyle>
            <a:lvl1pPr>
              <a:defRPr/>
            </a:lvl1pPr>
          </a:lstStyle>
          <a:p>
            <a:fld id="{D8344815-D845-436C-8203-3957E7E49FA0}" type="slidenum">
              <a:rPr lang="en-US" smtClean="0"/>
              <a:t>‹#›</a:t>
            </a:fld>
            <a:endParaRPr lang="en-US"/>
          </a:p>
        </p:txBody>
      </p:sp>
    </p:spTree>
    <p:extLst>
      <p:ext uri="{BB962C8B-B14F-4D97-AF65-F5344CB8AC3E}">
        <p14:creationId xmlns:p14="http://schemas.microsoft.com/office/powerpoint/2010/main" val="8940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2">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fontAlgn="auto">
              <a:spcBef>
                <a:spcPts val="0"/>
              </a:spcBef>
              <a:spcAft>
                <a:spcPts val="0"/>
              </a:spcAft>
              <a:defRPr/>
            </a:pPr>
            <a:fld id="{3D765EE9-274D-49FB-90B4-688021033CB4}" type="slidenum">
              <a:rPr lang="en-US" altLang="en-US" sz="800">
                <a:solidFill>
                  <a:srgbClr val="BCB296"/>
                </a:solidFill>
                <a:cs typeface="+mn-cs"/>
              </a:rPr>
              <a:pPr algn="r" fontAlgn="auto">
                <a:spcBef>
                  <a:spcPts val="0"/>
                </a:spcBef>
                <a:spcAft>
                  <a:spcPts val="0"/>
                </a:spcAft>
                <a:defRPr/>
              </a:pPr>
              <a:t>‹#›</a:t>
            </a:fld>
            <a:endParaRPr lang="en-US" altLang="en-US" sz="800">
              <a:solidFill>
                <a:srgbClr val="BCB296"/>
              </a:solidFill>
              <a:cs typeface="+mn-cs"/>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lvl1pPr>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37"/>
          <p:cNvSpPr>
            <a:spLocks noGrp="1"/>
          </p:cNvSpPr>
          <p:nvPr>
            <p:ph sz="quarter" idx="17"/>
          </p:nvPr>
        </p:nvSpPr>
        <p:spPr>
          <a:xfrm>
            <a:off x="3429000" y="2971800"/>
            <a:ext cx="5029200" cy="2743200"/>
          </a:xfrm>
        </p:spPr>
        <p:txBody>
          <a:bodyPr/>
          <a:lstStyle>
            <a:lvl1pPr>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4"/>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Calibri" panose="020F0502020204030204" pitchFamily="34" charset="0"/>
                <a:cs typeface="Calibri" panose="020F0502020204030204" pitchFamily="34" charset="0"/>
              </a:defRPr>
            </a:lvl1pPr>
          </a:lstStyle>
          <a:p>
            <a:pPr lvl="0"/>
            <a:r>
              <a:rPr lang="en-US"/>
              <a:t>Edit Master text styles</a:t>
            </a:r>
          </a:p>
        </p:txBody>
      </p:sp>
    </p:spTree>
    <p:extLst>
      <p:ext uri="{BB962C8B-B14F-4D97-AF65-F5344CB8AC3E}">
        <p14:creationId xmlns:p14="http://schemas.microsoft.com/office/powerpoint/2010/main" val="18883026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9220200"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03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4091" y="122238"/>
            <a:ext cx="7543801" cy="715962"/>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0668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6629400" y="6264275"/>
            <a:ext cx="2133600" cy="365125"/>
          </a:xfrm>
        </p:spPr>
        <p:txBody>
          <a:bodyPr/>
          <a:lstStyle>
            <a:lvl1pPr>
              <a:defRPr smtClean="0">
                <a:solidFill>
                  <a:prstClr val="white"/>
                </a:solidFill>
                <a:latin typeface="Arial" panose="020B0604020202020204" pitchFamily="34" charset="0"/>
                <a:cs typeface="Arial" panose="020B0604020202020204" pitchFamily="34" charset="0"/>
              </a:defRPr>
            </a:lvl1pPr>
          </a:lstStyle>
          <a:p>
            <a:fld id="{D8344815-D845-436C-8203-3957E7E49FA0}" type="slidenum">
              <a:rPr lang="en-US" smtClean="0"/>
              <a:t>‹#›</a:t>
            </a:fld>
            <a:endParaRPr lang="en-US"/>
          </a:p>
        </p:txBody>
      </p:sp>
      <p:sp>
        <p:nvSpPr>
          <p:cNvPr id="8" name="Date Placeholder 9"/>
          <p:cNvSpPr>
            <a:spLocks noGrp="1"/>
          </p:cNvSpPr>
          <p:nvPr>
            <p:ph type="dt" sz="half" idx="11"/>
          </p:nvPr>
        </p:nvSpPr>
        <p:spPr/>
        <p:txBody>
          <a:bodyPr/>
          <a:lstStyle>
            <a:lvl1pPr>
              <a:defRPr/>
            </a:lvl1pPr>
          </a:lstStyle>
          <a:p>
            <a:fld id="{A4715BDD-A985-41E5-9D7C-1A3D107944EA}" type="datetime1">
              <a:rPr lang="en-US" smtClean="0"/>
              <a:t>6/25/2018</a:t>
            </a:fld>
            <a:endParaRPr lang="en-US"/>
          </a:p>
        </p:txBody>
      </p:sp>
      <p:grpSp>
        <p:nvGrpSpPr>
          <p:cNvPr id="9" name="Group 50"/>
          <p:cNvGrpSpPr>
            <a:grpSpLocks/>
          </p:cNvGrpSpPr>
          <p:nvPr userDrawn="1"/>
        </p:nvGrpSpPr>
        <p:grpSpPr bwMode="auto">
          <a:xfrm>
            <a:off x="4763" y="0"/>
            <a:ext cx="1362075" cy="6629400"/>
            <a:chOff x="3415" y="-3432"/>
            <a:chExt cx="858" cy="4176"/>
          </a:xfrm>
        </p:grpSpPr>
        <p:pic>
          <p:nvPicPr>
            <p:cNvPr id="10" name="Picture 49" descr="NEW FAA LOGO"/>
            <p:cNvPicPr>
              <a:picLocks noChangeAspect="1" noChangeArrowheads="1"/>
            </p:cNvPicPr>
            <p:nvPr userDrawn="1"/>
          </p:nvPicPr>
          <p:blipFill>
            <a:blip r:embed="rId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4"/>
            <p:cNvSpPr txBox="1">
              <a:spLocks noChangeArrowheads="1"/>
            </p:cNvSpPr>
            <p:nvPr userDrawn="1"/>
          </p:nvSpPr>
          <p:spPr bwMode="ltGray">
            <a:xfrm>
              <a:off x="3415" y="-3432"/>
              <a:ext cx="116"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endParaRPr lang="en-US" sz="1800" b="1" dirty="0">
                <a:solidFill>
                  <a:schemeClr val="accent6">
                    <a:lumMod val="50000"/>
                  </a:schemeClr>
                </a:solidFill>
              </a:endParaRPr>
            </a:p>
          </p:txBody>
        </p:sp>
      </p:grpSp>
    </p:spTree>
    <p:extLst>
      <p:ext uri="{BB962C8B-B14F-4D97-AF65-F5344CB8AC3E}">
        <p14:creationId xmlns:p14="http://schemas.microsoft.com/office/powerpoint/2010/main" val="165688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9220200"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4091" y="122238"/>
            <a:ext cx="7543801" cy="715962"/>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0668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6629400" y="6264275"/>
            <a:ext cx="2133600" cy="365125"/>
          </a:xfrm>
        </p:spPr>
        <p:txBody>
          <a:bodyPr/>
          <a:lstStyle>
            <a:lvl1pPr>
              <a:defRPr smtClean="0">
                <a:solidFill>
                  <a:prstClr val="white"/>
                </a:solidFill>
                <a:latin typeface="Arial" panose="020B0604020202020204" pitchFamily="34" charset="0"/>
                <a:cs typeface="Arial" panose="020B0604020202020204" pitchFamily="34" charset="0"/>
              </a:defRPr>
            </a:lvl1pPr>
          </a:lstStyle>
          <a:p>
            <a:fld id="{D8344815-D845-436C-8203-3957E7E49FA0}" type="slidenum">
              <a:rPr lang="en-US" smtClean="0"/>
              <a:t>‹#›</a:t>
            </a:fld>
            <a:endParaRPr lang="en-US"/>
          </a:p>
        </p:txBody>
      </p:sp>
      <p:sp>
        <p:nvSpPr>
          <p:cNvPr id="6" name="Date Placeholder 9"/>
          <p:cNvSpPr>
            <a:spLocks noGrp="1"/>
          </p:cNvSpPr>
          <p:nvPr>
            <p:ph type="dt" sz="half" idx="11"/>
          </p:nvPr>
        </p:nvSpPr>
        <p:spPr/>
        <p:txBody>
          <a:bodyPr/>
          <a:lstStyle>
            <a:lvl1pPr>
              <a:defRPr/>
            </a:lvl1pPr>
          </a:lstStyle>
          <a:p>
            <a:fld id="{45ECD2C9-A2A9-4969-959A-7AEFEBA990CD}" type="datetime1">
              <a:rPr lang="en-US" smtClean="0"/>
              <a:t>6/25/2018</a:t>
            </a:fld>
            <a:endParaRPr lang="en-US"/>
          </a:p>
        </p:txBody>
      </p:sp>
    </p:spTree>
    <p:extLst>
      <p:ext uri="{BB962C8B-B14F-4D97-AF65-F5344CB8AC3E}">
        <p14:creationId xmlns:p14="http://schemas.microsoft.com/office/powerpoint/2010/main" val="4151467105"/>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9220200"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03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094091" y="198438"/>
            <a:ext cx="7543801" cy="715962"/>
          </a:xfrm>
        </p:spPr>
        <p:txBody>
          <a:bodyPr>
            <a:normAutofit/>
          </a:bodyPr>
          <a:lstStyle>
            <a:lvl1pPr algn="l">
              <a:defRPr sz="240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9" name="Content Placeholder 2"/>
          <p:cNvSpPr>
            <a:spLocks noGrp="1"/>
          </p:cNvSpPr>
          <p:nvPr>
            <p:ph idx="1"/>
          </p:nvPr>
        </p:nvSpPr>
        <p:spPr>
          <a:xfrm>
            <a:off x="457200" y="10668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6629400" y="6264275"/>
            <a:ext cx="2133600" cy="365125"/>
          </a:xfrm>
        </p:spPr>
        <p:txBody>
          <a:bodyPr/>
          <a:lstStyle>
            <a:lvl1pPr>
              <a:defRPr smtClean="0">
                <a:solidFill>
                  <a:prstClr val="white"/>
                </a:solidFill>
                <a:latin typeface="Arial" panose="020B0604020202020204" pitchFamily="34" charset="0"/>
                <a:cs typeface="Arial" panose="020B0604020202020204" pitchFamily="34" charset="0"/>
              </a:defRPr>
            </a:lvl1pPr>
          </a:lstStyle>
          <a:p>
            <a:fld id="{D8344815-D845-436C-8203-3957E7E49FA0}" type="slidenum">
              <a:rPr lang="en-US" smtClean="0"/>
              <a:t>‹#›</a:t>
            </a:fld>
            <a:endParaRPr lang="en-US"/>
          </a:p>
        </p:txBody>
      </p:sp>
      <p:sp>
        <p:nvSpPr>
          <p:cNvPr id="10" name="Date Placeholder 9"/>
          <p:cNvSpPr>
            <a:spLocks noGrp="1"/>
          </p:cNvSpPr>
          <p:nvPr>
            <p:ph type="dt" sz="half" idx="11"/>
          </p:nvPr>
        </p:nvSpPr>
        <p:spPr/>
        <p:txBody>
          <a:bodyPr/>
          <a:lstStyle>
            <a:lvl1pPr>
              <a:defRPr/>
            </a:lvl1pPr>
          </a:lstStyle>
          <a:p>
            <a:fld id="{45ECD2C9-A2A9-4969-959A-7AEFEBA990CD}" type="datetime1">
              <a:rPr lang="en-US" smtClean="0"/>
              <a:t>6/25/2018</a:t>
            </a:fld>
            <a:endParaRPr lang="en-US"/>
          </a:p>
        </p:txBody>
      </p:sp>
    </p:spTree>
    <p:extLst>
      <p:ext uri="{BB962C8B-B14F-4D97-AF65-F5344CB8AC3E}">
        <p14:creationId xmlns:p14="http://schemas.microsoft.com/office/powerpoint/2010/main" val="338168798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9220200"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03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094091" y="198438"/>
            <a:ext cx="7543801" cy="715962"/>
          </a:xfrm>
        </p:spPr>
        <p:txBody>
          <a:bodyPr>
            <a:normAutofit/>
          </a:bodyPr>
          <a:lstStyle>
            <a:lvl1pPr algn="l">
              <a:defRPr sz="240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457200" y="1066800"/>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6629400" y="6264275"/>
            <a:ext cx="2133600" cy="365125"/>
          </a:xfrm>
        </p:spPr>
        <p:txBody>
          <a:bodyPr/>
          <a:lstStyle>
            <a:lvl1pPr>
              <a:defRPr smtClean="0">
                <a:solidFill>
                  <a:prstClr val="white"/>
                </a:solidFill>
                <a:latin typeface="Arial" panose="020B0604020202020204" pitchFamily="34" charset="0"/>
                <a:cs typeface="Arial" panose="020B0604020202020204" pitchFamily="34" charset="0"/>
              </a:defRPr>
            </a:lvl1pPr>
          </a:lstStyle>
          <a:p>
            <a:fld id="{D8344815-D845-436C-8203-3957E7E49FA0}" type="slidenum">
              <a:rPr lang="en-US" smtClean="0"/>
              <a:t>‹#›</a:t>
            </a:fld>
            <a:endParaRPr lang="en-US"/>
          </a:p>
        </p:txBody>
      </p:sp>
      <p:sp>
        <p:nvSpPr>
          <p:cNvPr id="7" name="Date Placeholder 9"/>
          <p:cNvSpPr>
            <a:spLocks noGrp="1"/>
          </p:cNvSpPr>
          <p:nvPr>
            <p:ph type="dt" sz="half" idx="11"/>
          </p:nvPr>
        </p:nvSpPr>
        <p:spPr/>
        <p:txBody>
          <a:bodyPr/>
          <a:lstStyle>
            <a:lvl1pPr>
              <a:defRPr/>
            </a:lvl1pPr>
          </a:lstStyle>
          <a:p>
            <a:fld id="{1B5208CA-174D-4596-A8D0-9D038E2B4D4D}" type="datetime1">
              <a:rPr lang="en-US" smtClean="0"/>
              <a:t>6/25/2018</a:t>
            </a:fld>
            <a:endParaRPr lang="en-US"/>
          </a:p>
        </p:txBody>
      </p:sp>
    </p:spTree>
    <p:extLst>
      <p:ext uri="{BB962C8B-B14F-4D97-AF65-F5344CB8AC3E}">
        <p14:creationId xmlns:p14="http://schemas.microsoft.com/office/powerpoint/2010/main" val="223696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4AD3B8FC-7CCE-4CA5-BDDC-AFA0E8421E34}" type="datetime1">
              <a:rPr lang="en-US" smtClean="0"/>
              <a:t>6/25/2018</a:t>
            </a:fld>
            <a:endParaRPr lang="en-US"/>
          </a:p>
        </p:txBody>
      </p:sp>
      <p:sp>
        <p:nvSpPr>
          <p:cNvPr id="6" name="Footer Placeholder 4"/>
          <p:cNvSpPr>
            <a:spLocks noGrp="1"/>
          </p:cNvSpPr>
          <p:nvPr>
            <p:ph type="ftr" sz="quarter" idx="11"/>
          </p:nvPr>
        </p:nvSpPr>
        <p:spPr/>
        <p:txBody>
          <a:bodyPr/>
          <a:lstStyle>
            <a:lvl1pPr>
              <a:defRPr/>
            </a:lvl1pPr>
          </a:lstStyle>
          <a:p>
            <a:r>
              <a:rPr lang="en-US"/>
              <a:t>DRAFT</a:t>
            </a:r>
          </a:p>
        </p:txBody>
      </p:sp>
      <p:sp>
        <p:nvSpPr>
          <p:cNvPr id="7" name="Slide Number Placeholder 5"/>
          <p:cNvSpPr>
            <a:spLocks noGrp="1"/>
          </p:cNvSpPr>
          <p:nvPr>
            <p:ph type="sldNum" sz="quarter" idx="12"/>
          </p:nvPr>
        </p:nvSpPr>
        <p:spPr/>
        <p:txBody>
          <a:bodyPr/>
          <a:lstStyle>
            <a:lvl1pPr>
              <a:defRPr/>
            </a:lvl1pPr>
          </a:lstStyle>
          <a:p>
            <a:fld id="{D8344815-D845-436C-8203-3957E7E49FA0}" type="slidenum">
              <a:rPr lang="en-US" smtClean="0"/>
              <a:t>‹#›</a:t>
            </a:fld>
            <a:endParaRPr lang="en-US"/>
          </a:p>
        </p:txBody>
      </p:sp>
    </p:spTree>
    <p:extLst>
      <p:ext uri="{BB962C8B-B14F-4D97-AF65-F5344CB8AC3E}">
        <p14:creationId xmlns:p14="http://schemas.microsoft.com/office/powerpoint/2010/main" val="91782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6C4EACA9-B50A-4B6A-8B6B-3F822B8D08B9}" type="datetime1">
              <a:rPr lang="en-US" smtClean="0"/>
              <a:t>6/25/2018</a:t>
            </a:fld>
            <a:endParaRPr lang="en-US"/>
          </a:p>
        </p:txBody>
      </p:sp>
      <p:sp>
        <p:nvSpPr>
          <p:cNvPr id="8" name="Footer Placeholder 4"/>
          <p:cNvSpPr>
            <a:spLocks noGrp="1"/>
          </p:cNvSpPr>
          <p:nvPr>
            <p:ph type="ftr" sz="quarter" idx="11"/>
          </p:nvPr>
        </p:nvSpPr>
        <p:spPr/>
        <p:txBody>
          <a:bodyPr/>
          <a:lstStyle>
            <a:lvl1pPr>
              <a:defRPr/>
            </a:lvl1pPr>
          </a:lstStyle>
          <a:p>
            <a:r>
              <a:rPr lang="en-US"/>
              <a:t>DRAFT</a:t>
            </a:r>
          </a:p>
        </p:txBody>
      </p:sp>
      <p:sp>
        <p:nvSpPr>
          <p:cNvPr id="9" name="Slide Number Placeholder 5"/>
          <p:cNvSpPr>
            <a:spLocks noGrp="1"/>
          </p:cNvSpPr>
          <p:nvPr>
            <p:ph type="sldNum" sz="quarter" idx="12"/>
          </p:nvPr>
        </p:nvSpPr>
        <p:spPr/>
        <p:txBody>
          <a:bodyPr/>
          <a:lstStyle>
            <a:lvl1pPr>
              <a:defRPr/>
            </a:lvl1pPr>
          </a:lstStyle>
          <a:p>
            <a:fld id="{D8344815-D845-436C-8203-3957E7E49FA0}" type="slidenum">
              <a:rPr lang="en-US" smtClean="0"/>
              <a:t>‹#›</a:t>
            </a:fld>
            <a:endParaRPr lang="en-US"/>
          </a:p>
        </p:txBody>
      </p:sp>
    </p:spTree>
    <p:extLst>
      <p:ext uri="{BB962C8B-B14F-4D97-AF65-F5344CB8AC3E}">
        <p14:creationId xmlns:p14="http://schemas.microsoft.com/office/powerpoint/2010/main" val="409572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E30ABB0D-951F-4FF6-AEBD-B7BB467E92A0}" type="datetime1">
              <a:rPr lang="en-US" smtClean="0"/>
              <a:t>6/25/2018</a:t>
            </a:fld>
            <a:endParaRPr lang="en-US"/>
          </a:p>
        </p:txBody>
      </p:sp>
      <p:sp>
        <p:nvSpPr>
          <p:cNvPr id="4" name="Footer Placeholder 4"/>
          <p:cNvSpPr>
            <a:spLocks noGrp="1"/>
          </p:cNvSpPr>
          <p:nvPr>
            <p:ph type="ftr" sz="quarter" idx="11"/>
          </p:nvPr>
        </p:nvSpPr>
        <p:spPr/>
        <p:txBody>
          <a:bodyPr/>
          <a:lstStyle>
            <a:lvl1pPr>
              <a:defRPr/>
            </a:lvl1pPr>
          </a:lstStyle>
          <a:p>
            <a:r>
              <a:rPr lang="en-US"/>
              <a:t>DRAFT</a:t>
            </a:r>
          </a:p>
        </p:txBody>
      </p:sp>
      <p:sp>
        <p:nvSpPr>
          <p:cNvPr id="5" name="Slide Number Placeholder 5"/>
          <p:cNvSpPr>
            <a:spLocks noGrp="1"/>
          </p:cNvSpPr>
          <p:nvPr>
            <p:ph type="sldNum" sz="quarter" idx="12"/>
          </p:nvPr>
        </p:nvSpPr>
        <p:spPr/>
        <p:txBody>
          <a:bodyPr/>
          <a:lstStyle>
            <a:lvl1pPr>
              <a:defRPr/>
            </a:lvl1pPr>
          </a:lstStyle>
          <a:p>
            <a:fld id="{D8344815-D845-436C-8203-3957E7E49FA0}" type="slidenum">
              <a:rPr lang="en-US" smtClean="0"/>
              <a:t>‹#›</a:t>
            </a:fld>
            <a:endParaRPr lang="en-US"/>
          </a:p>
        </p:txBody>
      </p:sp>
    </p:spTree>
    <p:extLst>
      <p:ext uri="{BB962C8B-B14F-4D97-AF65-F5344CB8AC3E}">
        <p14:creationId xmlns:p14="http://schemas.microsoft.com/office/powerpoint/2010/main" val="215080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C238DB5-2C97-424F-ACD2-FCBD8F2B3A8C}" type="datetime1">
              <a:rPr lang="en-US" smtClean="0"/>
              <a:t>6/25/2018</a:t>
            </a:fld>
            <a:endParaRPr lang="en-US"/>
          </a:p>
        </p:txBody>
      </p:sp>
      <p:sp>
        <p:nvSpPr>
          <p:cNvPr id="3" name="Footer Placeholder 4"/>
          <p:cNvSpPr>
            <a:spLocks noGrp="1"/>
          </p:cNvSpPr>
          <p:nvPr>
            <p:ph type="ftr" sz="quarter" idx="11"/>
          </p:nvPr>
        </p:nvSpPr>
        <p:spPr/>
        <p:txBody>
          <a:bodyPr/>
          <a:lstStyle>
            <a:lvl1pPr>
              <a:defRPr/>
            </a:lvl1pPr>
          </a:lstStyle>
          <a:p>
            <a:r>
              <a:rPr lang="en-US"/>
              <a:t>DRAFT</a:t>
            </a:r>
          </a:p>
        </p:txBody>
      </p:sp>
      <p:sp>
        <p:nvSpPr>
          <p:cNvPr id="4" name="Slide Number Placeholder 5"/>
          <p:cNvSpPr>
            <a:spLocks noGrp="1"/>
          </p:cNvSpPr>
          <p:nvPr>
            <p:ph type="sldNum" sz="quarter" idx="12"/>
          </p:nvPr>
        </p:nvSpPr>
        <p:spPr/>
        <p:txBody>
          <a:bodyPr/>
          <a:lstStyle>
            <a:lvl1pPr>
              <a:defRPr/>
            </a:lvl1pPr>
          </a:lstStyle>
          <a:p>
            <a:fld id="{D8344815-D845-436C-8203-3957E7E49FA0}" type="slidenum">
              <a:rPr lang="en-US" smtClean="0"/>
              <a:t>‹#›</a:t>
            </a:fld>
            <a:endParaRPr lang="en-US"/>
          </a:p>
        </p:txBody>
      </p:sp>
    </p:spTree>
    <p:extLst>
      <p:ext uri="{BB962C8B-B14F-4D97-AF65-F5344CB8AC3E}">
        <p14:creationId xmlns:p14="http://schemas.microsoft.com/office/powerpoint/2010/main" val="97282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horzBrick">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fld id="{45ECD2C9-A2A9-4969-959A-7AEFEBA990CD}" type="datetime1">
              <a:rPr lang="en-US" smtClean="0"/>
              <a:t>6/25/2018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r>
              <a:rPr lang="en-US"/>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fld id="{D8344815-D845-436C-8203-3957E7E49FA0}" type="slidenum">
              <a:rPr lang="en-US" smtClean="0"/>
              <a:t>‹#›</a:t>
            </a:fld>
            <a:endParaRPr lang="en-US"/>
          </a:p>
        </p:txBody>
      </p:sp>
    </p:spTree>
    <p:extLst>
      <p:ext uri="{BB962C8B-B14F-4D97-AF65-F5344CB8AC3E}">
        <p14:creationId xmlns:p14="http://schemas.microsoft.com/office/powerpoint/2010/main" val="13566739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939728"/>
            <a:ext cx="8763000" cy="1372589"/>
          </a:xfrm>
        </p:spPr>
        <p:txBody>
          <a:bodyPr/>
          <a:lstStyle/>
          <a:p>
            <a:r>
              <a:rPr lang="en-US" sz="4000" dirty="0"/>
              <a:t>FY2018 Runway Safety Action Team (RSAT)</a:t>
            </a:r>
          </a:p>
        </p:txBody>
      </p:sp>
      <p:sp>
        <p:nvSpPr>
          <p:cNvPr id="3" name="Subtitle 2"/>
          <p:cNvSpPr>
            <a:spLocks noGrp="1"/>
          </p:cNvSpPr>
          <p:nvPr>
            <p:ph type="subTitle" idx="1"/>
          </p:nvPr>
        </p:nvSpPr>
        <p:spPr>
          <a:xfrm>
            <a:off x="2514600" y="2133601"/>
            <a:ext cx="6629400" cy="1066800"/>
          </a:xfrm>
        </p:spPr>
        <p:txBody>
          <a:bodyPr/>
          <a:lstStyle/>
          <a:p>
            <a:r>
              <a:rPr lang="en-US" dirty="0">
                <a:solidFill>
                  <a:schemeClr val="bg1">
                    <a:lumMod val="95000"/>
                  </a:schemeClr>
                </a:solidFill>
              </a:rPr>
              <a:t>meeting for </a:t>
            </a:r>
            <a:r>
              <a:rPr lang="en-US" sz="2400" b="1" i="1" dirty="0">
                <a:solidFill>
                  <a:srgbClr val="002060"/>
                </a:solidFill>
              </a:rPr>
              <a:t>LONG BEACH/DAUGHERTY FIELD (LGB)</a:t>
            </a:r>
            <a:r>
              <a:rPr lang="en-US" sz="2400" b="1" i="1" dirty="0">
                <a:solidFill>
                  <a:srgbClr val="FF0000"/>
                </a:solidFill>
              </a:rPr>
              <a:t> </a:t>
            </a:r>
            <a:r>
              <a:rPr lang="en-US" dirty="0">
                <a:solidFill>
                  <a:schemeClr val="bg1">
                    <a:lumMod val="95000"/>
                  </a:schemeClr>
                </a:solidFill>
              </a:rPr>
              <a:t>Airport</a:t>
            </a:r>
          </a:p>
          <a:p>
            <a:endParaRPr lang="en-US" dirty="0"/>
          </a:p>
        </p:txBody>
      </p:sp>
      <p:sp>
        <p:nvSpPr>
          <p:cNvPr id="4" name="Footer Placeholder 3"/>
          <p:cNvSpPr>
            <a:spLocks noGrp="1"/>
          </p:cNvSpPr>
          <p:nvPr>
            <p:ph type="ftr" sz="quarter" idx="11"/>
          </p:nvPr>
        </p:nvSpPr>
        <p:spPr/>
        <p:txBody>
          <a:bodyPr/>
          <a:lstStyle/>
          <a:p>
            <a:r>
              <a:rPr lang="en-US"/>
              <a:t>DRAFT</a:t>
            </a:r>
            <a:endParaRPr lang="en-US" dirty="0"/>
          </a:p>
        </p:txBody>
      </p:sp>
    </p:spTree>
    <p:extLst>
      <p:ext uri="{BB962C8B-B14F-4D97-AF65-F5344CB8AC3E}">
        <p14:creationId xmlns:p14="http://schemas.microsoft.com/office/powerpoint/2010/main" val="267643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1960959" y="2267244"/>
            <a:ext cx="5222082" cy="3561762"/>
          </a:xfrm>
          <a:prstGeom prst="rect">
            <a:avLst/>
          </a:prstGeom>
        </p:spPr>
      </p:pic>
      <p:sp>
        <p:nvSpPr>
          <p:cNvPr id="2" name="Title 1"/>
          <p:cNvSpPr>
            <a:spLocks noGrp="1"/>
          </p:cNvSpPr>
          <p:nvPr>
            <p:ph type="title"/>
          </p:nvPr>
        </p:nvSpPr>
        <p:spPr/>
        <p:txBody>
          <a:bodyPr>
            <a:normAutofit/>
          </a:bodyPr>
          <a:lstStyle/>
          <a:p>
            <a:r>
              <a:rPr lang="en-US" sz="3600" b="1" dirty="0"/>
              <a:t>Communications</a:t>
            </a:r>
          </a:p>
        </p:txBody>
      </p:sp>
      <p:sp>
        <p:nvSpPr>
          <p:cNvPr id="5" name="Content Placeholder 4"/>
          <p:cNvSpPr>
            <a:spLocks noGrp="1"/>
          </p:cNvSpPr>
          <p:nvPr>
            <p:ph idx="1"/>
          </p:nvPr>
        </p:nvSpPr>
        <p:spPr/>
        <p:txBody>
          <a:bodyPr/>
          <a:lstStyle/>
          <a:p>
            <a:r>
              <a:rPr lang="en-US" sz="2800" dirty="0"/>
              <a:t>Communication continues to be a contributing factor in many runway incursions.</a:t>
            </a:r>
          </a:p>
        </p:txBody>
      </p:sp>
    </p:spTree>
    <p:extLst>
      <p:ext uri="{BB962C8B-B14F-4D97-AF65-F5344CB8AC3E}">
        <p14:creationId xmlns:p14="http://schemas.microsoft.com/office/powerpoint/2010/main" val="259007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Black" panose="020B0A04020102020204" pitchFamily="34" charset="0"/>
              </a:rPr>
              <a:t>Communications</a:t>
            </a:r>
          </a:p>
        </p:txBody>
      </p:sp>
      <p:sp>
        <p:nvSpPr>
          <p:cNvPr id="5" name="Content Placeholder 4"/>
          <p:cNvSpPr>
            <a:spLocks noGrp="1"/>
          </p:cNvSpPr>
          <p:nvPr>
            <p:ph idx="1"/>
          </p:nvPr>
        </p:nvSpPr>
        <p:spPr/>
        <p:txBody>
          <a:bodyPr/>
          <a:lstStyle/>
          <a:p>
            <a:r>
              <a:rPr lang="en-US" sz="2800" dirty="0"/>
              <a:t>An example scenario:</a:t>
            </a:r>
          </a:p>
          <a:p>
            <a:pPr lvl="1"/>
            <a:r>
              <a:rPr lang="en-US" sz="2400" dirty="0"/>
              <a:t>Pilot taxies out to Runway 27L.</a:t>
            </a:r>
          </a:p>
          <a:p>
            <a:pPr lvl="1"/>
            <a:r>
              <a:rPr lang="en-US" sz="2400" dirty="0"/>
              <a:t>Pilot calls ready for takeoff Runway 27L.</a:t>
            </a:r>
          </a:p>
          <a:p>
            <a:pPr lvl="1"/>
            <a:r>
              <a:rPr lang="en-US" sz="2400" dirty="0"/>
              <a:t>Controller instructs the pilot to cross Runway 27L and expedite for landing traffic, intending for the aircraft to depart Runway 27R.</a:t>
            </a:r>
          </a:p>
          <a:p>
            <a:pPr lvl="1"/>
            <a:r>
              <a:rPr lang="en-US" sz="2400" dirty="0"/>
              <a:t>Pilot responds “Runway 27L, cleared for takeoff.”</a:t>
            </a:r>
          </a:p>
          <a:p>
            <a:pPr lvl="1"/>
            <a:r>
              <a:rPr lang="en-US" sz="2400" dirty="0"/>
              <a:t>Controller does not catch the incorrect read back.</a:t>
            </a:r>
          </a:p>
          <a:p>
            <a:pPr lvl="1"/>
            <a:r>
              <a:rPr lang="en-US" sz="2400" dirty="0"/>
              <a:t>Pilot taxies onto Runway 27L for departure.</a:t>
            </a:r>
          </a:p>
          <a:p>
            <a:pPr lvl="1"/>
            <a:r>
              <a:rPr lang="en-US" sz="2400" dirty="0"/>
              <a:t>Traffic on short final for Runway 27L is instructed to go around.</a:t>
            </a:r>
          </a:p>
          <a:p>
            <a:pPr lvl="1"/>
            <a:endParaRPr lang="en-US" sz="2400" dirty="0"/>
          </a:p>
        </p:txBody>
      </p:sp>
    </p:spTree>
    <p:extLst>
      <p:ext uri="{BB962C8B-B14F-4D97-AF65-F5344CB8AC3E}">
        <p14:creationId xmlns:p14="http://schemas.microsoft.com/office/powerpoint/2010/main" val="15481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Close the Loop</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2638" y="1143000"/>
            <a:ext cx="4724400" cy="4708652"/>
          </a:xfrm>
        </p:spPr>
      </p:pic>
    </p:spTree>
    <p:extLst>
      <p:ext uri="{BB962C8B-B14F-4D97-AF65-F5344CB8AC3E}">
        <p14:creationId xmlns:p14="http://schemas.microsoft.com/office/powerpoint/2010/main" val="1634324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8438"/>
            <a:ext cx="7543801" cy="715962"/>
          </a:xfrm>
        </p:spPr>
        <p:txBody>
          <a:bodyPr>
            <a:normAutofit fontScale="90000"/>
          </a:bodyPr>
          <a:lstStyle/>
          <a:p>
            <a:r>
              <a:rPr lang="en-US" sz="3600" b="1" dirty="0">
                <a:latin typeface="Arial Black" panose="020B0A04020102020204" pitchFamily="34" charset="0"/>
              </a:rPr>
              <a:t>Communication Best Practices</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800" dirty="0"/>
              <a:t>Complete Read back / Hear back loop</a:t>
            </a:r>
          </a:p>
          <a:p>
            <a:pPr>
              <a:spcBef>
                <a:spcPts val="0"/>
              </a:spcBef>
              <a:spcAft>
                <a:spcPts val="1200"/>
              </a:spcAft>
            </a:pPr>
            <a:r>
              <a:rPr lang="en-US" sz="2800" dirty="0"/>
              <a:t>Use Prescribed Phraseology and Standard Format</a:t>
            </a:r>
          </a:p>
          <a:p>
            <a:pPr>
              <a:spcBef>
                <a:spcPts val="0"/>
              </a:spcBef>
              <a:spcAft>
                <a:spcPts val="1200"/>
              </a:spcAft>
            </a:pPr>
            <a:r>
              <a:rPr lang="en-US" sz="2800" dirty="0"/>
              <a:t>Maintain Situational Awareness – pay attention to transmissions to other aircraft/vehicles on frequency</a:t>
            </a:r>
          </a:p>
          <a:p>
            <a:pPr>
              <a:spcBef>
                <a:spcPts val="0"/>
              </a:spcBef>
              <a:spcAft>
                <a:spcPts val="1200"/>
              </a:spcAft>
            </a:pPr>
            <a:r>
              <a:rPr lang="en-US" sz="2800" dirty="0"/>
              <a:t>Employ appropriate Speech Rate </a:t>
            </a:r>
          </a:p>
          <a:p>
            <a:pPr>
              <a:spcBef>
                <a:spcPts val="0"/>
              </a:spcBef>
              <a:spcAft>
                <a:spcPts val="1200"/>
              </a:spcAft>
            </a:pPr>
            <a:r>
              <a:rPr lang="en-US" sz="2800" dirty="0"/>
              <a:t>Ask for clarification when unsure of instructions</a:t>
            </a:r>
          </a:p>
        </p:txBody>
      </p:sp>
    </p:spTree>
    <p:extLst>
      <p:ext uri="{BB962C8B-B14F-4D97-AF65-F5344CB8AC3E}">
        <p14:creationId xmlns:p14="http://schemas.microsoft.com/office/powerpoint/2010/main" val="417584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Wrong Surface Landings</a:t>
            </a:r>
          </a:p>
        </p:txBody>
      </p:sp>
      <p:pic>
        <p:nvPicPr>
          <p:cNvPr id="4" name="Content Placeholder 3"/>
          <p:cNvPicPr>
            <a:picLocks noGrp="1" noChangeAspect="1"/>
          </p:cNvPicPr>
          <p:nvPr>
            <p:ph idx="1"/>
          </p:nvPr>
        </p:nvPicPr>
        <p:blipFill>
          <a:blip r:embed="rId2"/>
          <a:stretch>
            <a:fillRect/>
          </a:stretch>
        </p:blipFill>
        <p:spPr>
          <a:xfrm>
            <a:off x="20152" y="1143000"/>
            <a:ext cx="9151378" cy="4648200"/>
          </a:xfrm>
          <a:prstGeom prst="rect">
            <a:avLst/>
          </a:prstGeom>
        </p:spPr>
      </p:pic>
    </p:spTree>
    <p:extLst>
      <p:ext uri="{BB962C8B-B14F-4D97-AF65-F5344CB8AC3E}">
        <p14:creationId xmlns:p14="http://schemas.microsoft.com/office/powerpoint/2010/main" val="402546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292" y="1066800"/>
            <a:ext cx="3629707" cy="4997101"/>
          </a:xfrm>
          <a:prstGeom prst="rect">
            <a:avLst/>
          </a:prstGeom>
        </p:spPr>
      </p:pic>
      <p:sp>
        <p:nvSpPr>
          <p:cNvPr id="2" name="Title 1"/>
          <p:cNvSpPr>
            <a:spLocks noGrp="1"/>
          </p:cNvSpPr>
          <p:nvPr>
            <p:ph type="title"/>
          </p:nvPr>
        </p:nvSpPr>
        <p:spPr/>
        <p:txBody>
          <a:bodyPr>
            <a:normAutofit/>
          </a:bodyPr>
          <a:lstStyle/>
          <a:p>
            <a:r>
              <a:rPr lang="en-US" sz="3600" dirty="0"/>
              <a:t>Wrong Surface Landings</a:t>
            </a:r>
          </a:p>
        </p:txBody>
      </p:sp>
      <p:sp>
        <p:nvSpPr>
          <p:cNvPr id="5" name="Content Placeholder 4"/>
          <p:cNvSpPr>
            <a:spLocks noGrp="1"/>
          </p:cNvSpPr>
          <p:nvPr>
            <p:ph idx="1"/>
          </p:nvPr>
        </p:nvSpPr>
        <p:spPr>
          <a:xfrm>
            <a:off x="304800" y="1066800"/>
            <a:ext cx="4724400" cy="4997101"/>
          </a:xfrm>
        </p:spPr>
        <p:txBody>
          <a:bodyPr/>
          <a:lstStyle/>
          <a:p>
            <a:r>
              <a:rPr lang="en-US" sz="2400" dirty="0"/>
              <a:t>Wrong Surface Landings include wrong runway, taxiway, and wrong airport landings.</a:t>
            </a:r>
          </a:p>
          <a:p>
            <a:pPr>
              <a:spcBef>
                <a:spcPts val="1200"/>
              </a:spcBef>
            </a:pPr>
            <a:r>
              <a:rPr lang="en-US" sz="2400" dirty="0"/>
              <a:t>Common geometric factors include:</a:t>
            </a:r>
          </a:p>
          <a:p>
            <a:pPr lvl="1"/>
            <a:r>
              <a:rPr lang="en-US" sz="2200" dirty="0"/>
              <a:t>Parallel runways</a:t>
            </a:r>
          </a:p>
          <a:p>
            <a:pPr lvl="1"/>
            <a:r>
              <a:rPr lang="en-US" sz="2200" dirty="0"/>
              <a:t>Closely aligned runway ends</a:t>
            </a:r>
          </a:p>
          <a:p>
            <a:pPr lvl="1"/>
            <a:r>
              <a:rPr lang="en-US" sz="2200" dirty="0"/>
              <a:t>Parallel taxiways confused for runways</a:t>
            </a:r>
          </a:p>
          <a:p>
            <a:endParaRPr lang="en-US" dirty="0"/>
          </a:p>
        </p:txBody>
      </p:sp>
    </p:spTree>
    <p:extLst>
      <p:ext uri="{BB962C8B-B14F-4D97-AF65-F5344CB8AC3E}">
        <p14:creationId xmlns:p14="http://schemas.microsoft.com/office/powerpoint/2010/main" val="1443106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98438"/>
            <a:ext cx="7543801" cy="715962"/>
          </a:xfrm>
        </p:spPr>
        <p:txBody>
          <a:bodyPr>
            <a:normAutofit/>
          </a:bodyPr>
          <a:lstStyle/>
          <a:p>
            <a:r>
              <a:rPr lang="en-US" sz="3600" dirty="0">
                <a:latin typeface="Arial Black" panose="020B0A04020102020204" pitchFamily="34" charset="0"/>
              </a:rPr>
              <a:t>Pilot Expectation Bias</a:t>
            </a:r>
          </a:p>
        </p:txBody>
      </p:sp>
      <p:sp>
        <p:nvSpPr>
          <p:cNvPr id="8" name="Content Placeholder 7"/>
          <p:cNvSpPr>
            <a:spLocks noGrp="1"/>
          </p:cNvSpPr>
          <p:nvPr>
            <p:ph idx="1"/>
          </p:nvPr>
        </p:nvSpPr>
        <p:spPr/>
        <p:txBody>
          <a:bodyPr>
            <a:normAutofit fontScale="70000" lnSpcReduction="20000"/>
          </a:bodyPr>
          <a:lstStyle/>
          <a:p>
            <a:pPr>
              <a:lnSpc>
                <a:spcPct val="120000"/>
              </a:lnSpc>
              <a:spcBef>
                <a:spcPts val="0"/>
              </a:spcBef>
            </a:pPr>
            <a:r>
              <a:rPr lang="en-US" sz="3600" dirty="0"/>
              <a:t>Pilot expectation bias is the most common contributory factor in wrong surface landings, typically because the clearance received was outside of what he/she expected as “normal practice.” </a:t>
            </a:r>
          </a:p>
          <a:p>
            <a:pPr>
              <a:lnSpc>
                <a:spcPct val="120000"/>
              </a:lnSpc>
            </a:pPr>
            <a:r>
              <a:rPr lang="en-US" sz="3600" dirty="0"/>
              <a:t>Examples of “norms”:</a:t>
            </a:r>
          </a:p>
          <a:p>
            <a:pPr lvl="1">
              <a:lnSpc>
                <a:spcPct val="120000"/>
              </a:lnSpc>
            </a:pPr>
            <a:r>
              <a:rPr lang="en-US" sz="3100" dirty="0"/>
              <a:t>Full stop landings are assigned the runway nearest to the ramp.</a:t>
            </a:r>
          </a:p>
          <a:p>
            <a:pPr lvl="1">
              <a:lnSpc>
                <a:spcPct val="120000"/>
              </a:lnSpc>
            </a:pPr>
            <a:r>
              <a:rPr lang="en-US" sz="3100" dirty="0"/>
              <a:t>Pilots switched to a different runway are normally changed to a different frequency </a:t>
            </a:r>
          </a:p>
          <a:p>
            <a:pPr lvl="1">
              <a:lnSpc>
                <a:spcPct val="120000"/>
              </a:lnSpc>
            </a:pPr>
            <a:r>
              <a:rPr lang="en-US" sz="3100" dirty="0"/>
              <a:t>Pattern entry matches runway assignment, i.e. left traffic pattern = left runway. </a:t>
            </a:r>
          </a:p>
          <a:p>
            <a:pPr marL="114300" indent="0">
              <a:buNone/>
            </a:pPr>
            <a:endParaRPr lang="en-US" dirty="0"/>
          </a:p>
        </p:txBody>
      </p:sp>
    </p:spTree>
    <p:extLst>
      <p:ext uri="{BB962C8B-B14F-4D97-AF65-F5344CB8AC3E}">
        <p14:creationId xmlns:p14="http://schemas.microsoft.com/office/powerpoint/2010/main" val="311258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198438"/>
            <a:ext cx="7543801" cy="715962"/>
          </a:xfrm>
        </p:spPr>
        <p:txBody>
          <a:bodyPr>
            <a:normAutofit/>
          </a:bodyPr>
          <a:lstStyle/>
          <a:p>
            <a:r>
              <a:rPr lang="en-US" sz="3600" dirty="0"/>
              <a:t>Wrong Surface Mitigations </a:t>
            </a:r>
          </a:p>
        </p:txBody>
      </p:sp>
      <p:sp>
        <p:nvSpPr>
          <p:cNvPr id="3" name="Content Placeholder 2"/>
          <p:cNvSpPr>
            <a:spLocks noGrp="1"/>
          </p:cNvSpPr>
          <p:nvPr>
            <p:ph idx="1"/>
          </p:nvPr>
        </p:nvSpPr>
        <p:spPr/>
        <p:txBody>
          <a:bodyPr/>
          <a:lstStyle/>
          <a:p>
            <a:pPr marL="0" indent="0">
              <a:spcBef>
                <a:spcPts val="0"/>
              </a:spcBef>
              <a:spcAft>
                <a:spcPts val="600"/>
              </a:spcAft>
              <a:buNone/>
            </a:pPr>
            <a:r>
              <a:rPr lang="en-US" sz="2800" dirty="0"/>
              <a:t>To mitigate the risk of wrong surface operations, every user of the airfield can:</a:t>
            </a:r>
          </a:p>
          <a:p>
            <a:pPr marL="411480">
              <a:spcBef>
                <a:spcPts val="400"/>
              </a:spcBef>
              <a:spcAft>
                <a:spcPts val="0"/>
              </a:spcAft>
            </a:pPr>
            <a:r>
              <a:rPr lang="en-US" sz="2600" dirty="0"/>
              <a:t>Review the Airport Diagram prior to operation</a:t>
            </a:r>
          </a:p>
          <a:p>
            <a:pPr marL="411480">
              <a:spcBef>
                <a:spcPts val="400"/>
              </a:spcBef>
              <a:spcAft>
                <a:spcPts val="0"/>
              </a:spcAft>
            </a:pPr>
            <a:r>
              <a:rPr lang="en-US" sz="2600" dirty="0"/>
              <a:t>Review Visual Cues – Runway versus Taxiway</a:t>
            </a:r>
          </a:p>
          <a:p>
            <a:pPr lvl="1">
              <a:spcBef>
                <a:spcPts val="400"/>
              </a:spcBef>
              <a:spcAft>
                <a:spcPts val="600"/>
              </a:spcAft>
            </a:pPr>
            <a:r>
              <a:rPr lang="en-US" sz="2400" dirty="0"/>
              <a:t>Paint: White or Yellow</a:t>
            </a:r>
          </a:p>
          <a:p>
            <a:pPr lvl="1">
              <a:spcBef>
                <a:spcPts val="400"/>
              </a:spcBef>
              <a:spcAft>
                <a:spcPts val="0"/>
              </a:spcAft>
            </a:pPr>
            <a:r>
              <a:rPr lang="en-US" sz="2400" dirty="0"/>
              <a:t>Lights: White or Blue/Green</a:t>
            </a:r>
          </a:p>
          <a:p>
            <a:pPr marL="411480">
              <a:spcBef>
                <a:spcPts val="400"/>
              </a:spcBef>
              <a:spcAft>
                <a:spcPts val="0"/>
              </a:spcAft>
            </a:pPr>
            <a:r>
              <a:rPr lang="en-US" sz="2600" dirty="0"/>
              <a:t>Use common Verbal Cues – Use of “Active Runway”</a:t>
            </a:r>
          </a:p>
          <a:p>
            <a:pPr marL="411480">
              <a:spcBef>
                <a:spcPts val="400"/>
              </a:spcBef>
              <a:spcAft>
                <a:spcPts val="0"/>
              </a:spcAft>
            </a:pPr>
            <a:r>
              <a:rPr lang="en-US" sz="2600" dirty="0"/>
              <a:t>Be familiar with Runway Holding Position Markings</a:t>
            </a:r>
          </a:p>
          <a:p>
            <a:pPr marL="411480">
              <a:spcBef>
                <a:spcPts val="400"/>
              </a:spcBef>
              <a:spcAft>
                <a:spcPts val="600"/>
              </a:spcAft>
            </a:pPr>
            <a:r>
              <a:rPr lang="en-US" sz="2600" dirty="0"/>
              <a:t>“Close the Loop” with Read back / Hear back</a:t>
            </a:r>
          </a:p>
        </p:txBody>
      </p:sp>
    </p:spTree>
    <p:extLst>
      <p:ext uri="{BB962C8B-B14F-4D97-AF65-F5344CB8AC3E}">
        <p14:creationId xmlns:p14="http://schemas.microsoft.com/office/powerpoint/2010/main" val="334829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3810000"/>
            <a:ext cx="5827788" cy="1139954"/>
          </a:xfrm>
        </p:spPr>
      </p:pic>
      <p:grpSp>
        <p:nvGrpSpPr>
          <p:cNvPr id="8" name="Group 7"/>
          <p:cNvGrpSpPr/>
          <p:nvPr/>
        </p:nvGrpSpPr>
        <p:grpSpPr>
          <a:xfrm>
            <a:off x="7620000" y="2747739"/>
            <a:ext cx="1636900" cy="2638425"/>
            <a:chOff x="6745100" y="1933575"/>
            <a:chExt cx="1636900" cy="263842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100" y="1933575"/>
              <a:ext cx="16369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34200" y="2237601"/>
              <a:ext cx="1295400" cy="261610"/>
            </a:xfrm>
            <a:prstGeom prst="rect">
              <a:avLst/>
            </a:prstGeom>
            <a:solidFill>
              <a:schemeClr val="bg1"/>
            </a:solidFill>
          </p:spPr>
          <p:txBody>
            <a:bodyPr wrap="square" rtlCol="0">
              <a:spAutoFit/>
            </a:bodyPr>
            <a:lstStyle/>
            <a:p>
              <a:pPr algn="ctr"/>
              <a:r>
                <a:rPr lang="en-US" sz="1100" b="1" dirty="0">
                  <a:solidFill>
                    <a:srgbClr val="FF6600"/>
                  </a:solidFill>
                  <a:latin typeface="Arial" panose="020B0604020202020204" pitchFamily="34" charset="0"/>
                  <a:cs typeface="Arial" panose="020B0604020202020204" pitchFamily="34" charset="0"/>
                </a:rPr>
                <a:t>Event?</a:t>
              </a:r>
            </a:p>
          </p:txBody>
        </p:sp>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873" y="1677955"/>
            <a:ext cx="7247327" cy="370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dirty="0"/>
              <a:t>Flyover Events</a:t>
            </a:r>
          </a:p>
        </p:txBody>
      </p:sp>
    </p:spTree>
    <p:extLst>
      <p:ext uri="{BB962C8B-B14F-4D97-AF65-F5344CB8AC3E}">
        <p14:creationId xmlns:p14="http://schemas.microsoft.com/office/powerpoint/2010/main" val="89960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cs typeface="Aharoni" panose="02010803020104030203" pitchFamily="2" charset="-79"/>
              </a:rPr>
              <a:t>Flyover Risk Mitigations</a:t>
            </a:r>
          </a:p>
        </p:txBody>
      </p:sp>
      <p:sp>
        <p:nvSpPr>
          <p:cNvPr id="3" name="Content Placeholder 2"/>
          <p:cNvSpPr>
            <a:spLocks noGrp="1"/>
          </p:cNvSpPr>
          <p:nvPr>
            <p:ph idx="1"/>
          </p:nvPr>
        </p:nvSpPr>
        <p:spPr/>
        <p:txBody>
          <a:bodyPr>
            <a:normAutofit/>
          </a:bodyPr>
          <a:lstStyle/>
          <a:p>
            <a:pPr marL="114300" indent="0">
              <a:buNone/>
            </a:pPr>
            <a:r>
              <a:rPr lang="en-US" dirty="0"/>
              <a:t>Air Traffic Control: </a:t>
            </a:r>
          </a:p>
          <a:p>
            <a:r>
              <a:rPr lang="en-US" sz="2600" dirty="0"/>
              <a:t>Issue timely control instructions </a:t>
            </a:r>
          </a:p>
          <a:p>
            <a:pPr marL="114300" indent="0">
              <a:spcBef>
                <a:spcPts val="1800"/>
              </a:spcBef>
              <a:buNone/>
            </a:pPr>
            <a:r>
              <a:rPr lang="en-US" dirty="0"/>
              <a:t>Pilots and Vehicle Drivers:</a:t>
            </a:r>
          </a:p>
          <a:p>
            <a:r>
              <a:rPr lang="en-US" sz="2600" dirty="0"/>
              <a:t>Listen to all transmissions on frequency when on a runway</a:t>
            </a:r>
          </a:p>
          <a:p>
            <a:r>
              <a:rPr lang="en-US" sz="2600" dirty="0"/>
              <a:t>Clear final approach course prior to proceeding onto runway</a:t>
            </a:r>
          </a:p>
          <a:p>
            <a:r>
              <a:rPr lang="en-US" sz="2600" dirty="0"/>
              <a:t>If you are in doubt that the runway is clear - say something</a:t>
            </a:r>
          </a:p>
          <a:p>
            <a:pPr>
              <a:buFontTx/>
              <a:buChar char="-"/>
            </a:pPr>
            <a:endParaRPr lang="en-US" dirty="0"/>
          </a:p>
          <a:p>
            <a:endParaRPr lang="en-US" dirty="0"/>
          </a:p>
        </p:txBody>
      </p:sp>
    </p:spTree>
    <p:extLst>
      <p:ext uri="{BB962C8B-B14F-4D97-AF65-F5344CB8AC3E}">
        <p14:creationId xmlns:p14="http://schemas.microsoft.com/office/powerpoint/2010/main" val="377223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Introduction</a:t>
            </a:r>
          </a:p>
        </p:txBody>
      </p:sp>
      <p:sp>
        <p:nvSpPr>
          <p:cNvPr id="3" name="Content Placeholder 2"/>
          <p:cNvSpPr>
            <a:spLocks noGrp="1"/>
          </p:cNvSpPr>
          <p:nvPr>
            <p:ph idx="1"/>
          </p:nvPr>
        </p:nvSpPr>
        <p:spPr/>
        <p:txBody>
          <a:bodyPr/>
          <a:lstStyle/>
          <a:p>
            <a:r>
              <a:rPr lang="en-US" dirty="0"/>
              <a:t>Welcome to the Runway Safety Action Team (RSAT)</a:t>
            </a:r>
          </a:p>
          <a:p>
            <a:pPr lvl="1"/>
            <a:r>
              <a:rPr lang="en-US" dirty="0"/>
              <a:t>Air Traffic Manager: Tom Monahan</a:t>
            </a:r>
            <a:endParaRPr lang="en-US" dirty="0">
              <a:solidFill>
                <a:srgbClr val="FF0000"/>
              </a:solidFill>
            </a:endParaRPr>
          </a:p>
          <a:p>
            <a:pPr lvl="1"/>
            <a:r>
              <a:rPr lang="en-US" dirty="0"/>
              <a:t>Airport Manager: Jess </a:t>
            </a:r>
            <a:r>
              <a:rPr lang="en-US" dirty="0" err="1"/>
              <a:t>Romo</a:t>
            </a:r>
            <a:endParaRPr lang="en-US" dirty="0"/>
          </a:p>
          <a:p>
            <a:pPr marL="114300" indent="0">
              <a:buNone/>
            </a:pPr>
            <a:endParaRPr lang="en-US" dirty="0"/>
          </a:p>
          <a:p>
            <a:r>
              <a:rPr lang="en-US" dirty="0"/>
              <a:t>Please enter name, organization, and contact information on the sign-in sheet</a:t>
            </a:r>
          </a:p>
        </p:txBody>
      </p:sp>
    </p:spTree>
    <p:extLst>
      <p:ext uri="{BB962C8B-B14F-4D97-AF65-F5344CB8AC3E}">
        <p14:creationId xmlns:p14="http://schemas.microsoft.com/office/powerpoint/2010/main" val="881828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181600" y="914400"/>
            <a:ext cx="3657600" cy="5069106"/>
          </a:xfrm>
        </p:spPr>
      </p:pic>
      <p:sp>
        <p:nvSpPr>
          <p:cNvPr id="2" name="Title 1"/>
          <p:cNvSpPr>
            <a:spLocks noGrp="1"/>
          </p:cNvSpPr>
          <p:nvPr>
            <p:ph type="title"/>
          </p:nvPr>
        </p:nvSpPr>
        <p:spPr>
          <a:xfrm>
            <a:off x="1066800" y="198438"/>
            <a:ext cx="7543801" cy="715962"/>
          </a:xfrm>
        </p:spPr>
        <p:txBody>
          <a:bodyPr>
            <a:normAutofit/>
          </a:bodyPr>
          <a:lstStyle/>
          <a:p>
            <a:r>
              <a:rPr lang="en-US" sz="3600" dirty="0"/>
              <a:t>Runway Excursions</a:t>
            </a:r>
          </a:p>
        </p:txBody>
      </p:sp>
      <p:sp>
        <p:nvSpPr>
          <p:cNvPr id="3" name="Content Placeholder 2"/>
          <p:cNvSpPr>
            <a:spLocks noGrp="1"/>
          </p:cNvSpPr>
          <p:nvPr>
            <p:ph idx="1"/>
          </p:nvPr>
        </p:nvSpPr>
        <p:spPr>
          <a:xfrm>
            <a:off x="457200" y="1066800"/>
            <a:ext cx="4343400" cy="4916706"/>
          </a:xfrm>
        </p:spPr>
        <p:txBody>
          <a:bodyPr/>
          <a:lstStyle/>
          <a:p>
            <a:r>
              <a:rPr lang="en-US" sz="2800" dirty="0"/>
              <a:t>Lead to more runway accidents than all other causes combined.*</a:t>
            </a:r>
          </a:p>
          <a:p>
            <a:r>
              <a:rPr lang="en-US" sz="2800" dirty="0"/>
              <a:t>Estimated annual cost: $900 Million</a:t>
            </a:r>
          </a:p>
          <a:p>
            <a:r>
              <a:rPr lang="en-US" sz="2800" dirty="0"/>
              <a:t>Causes</a:t>
            </a:r>
          </a:p>
          <a:p>
            <a:pPr lvl="1">
              <a:buFontTx/>
              <a:buChar char="-"/>
            </a:pPr>
            <a:r>
              <a:rPr lang="en-US" sz="2400" dirty="0"/>
              <a:t>Unstable Approaches</a:t>
            </a:r>
          </a:p>
          <a:p>
            <a:pPr lvl="1">
              <a:buFontTx/>
              <a:buChar char="-"/>
            </a:pPr>
            <a:r>
              <a:rPr lang="en-US" sz="2400" dirty="0"/>
              <a:t>Runway Contamination</a:t>
            </a:r>
          </a:p>
          <a:p>
            <a:pPr lvl="1">
              <a:buFontTx/>
              <a:buChar char="-"/>
            </a:pPr>
            <a:r>
              <a:rPr lang="en-US" sz="2400" dirty="0"/>
              <a:t>Adverse Weather / Wind Conditions</a:t>
            </a:r>
          </a:p>
          <a:p>
            <a:pPr lvl="1">
              <a:buFontTx/>
              <a:buChar char="-"/>
            </a:pPr>
            <a:r>
              <a:rPr lang="en-US" sz="2400" dirty="0"/>
              <a:t>Mechanical Failure</a:t>
            </a:r>
          </a:p>
          <a:p>
            <a:pPr lvl="1">
              <a:buFontTx/>
              <a:buChar char="-"/>
            </a:pPr>
            <a:r>
              <a:rPr lang="en-US" sz="2400" dirty="0"/>
              <a:t>Pilot Error</a:t>
            </a:r>
          </a:p>
          <a:p>
            <a:pPr lvl="1"/>
            <a:endParaRPr lang="en-US" sz="2400" dirty="0"/>
          </a:p>
          <a:p>
            <a:pPr lvl="1"/>
            <a:endParaRPr lang="en-US" sz="2400" dirty="0"/>
          </a:p>
        </p:txBody>
      </p:sp>
    </p:spTree>
    <p:extLst>
      <p:ext uri="{BB962C8B-B14F-4D97-AF65-F5344CB8AC3E}">
        <p14:creationId xmlns:p14="http://schemas.microsoft.com/office/powerpoint/2010/main" val="47655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8438"/>
            <a:ext cx="7543801" cy="715962"/>
          </a:xfrm>
        </p:spPr>
        <p:txBody>
          <a:bodyPr>
            <a:normAutofit/>
          </a:bodyPr>
          <a:lstStyle/>
          <a:p>
            <a:r>
              <a:rPr lang="en-US" sz="3600" dirty="0">
                <a:latin typeface="Arial Black" panose="020B0A04020102020204" pitchFamily="34" charset="0"/>
              </a:rPr>
              <a:t>Runway Excursions</a:t>
            </a:r>
          </a:p>
        </p:txBody>
      </p:sp>
      <p:sp>
        <p:nvSpPr>
          <p:cNvPr id="3" name="Content Placeholder 2"/>
          <p:cNvSpPr>
            <a:spLocks noGrp="1"/>
          </p:cNvSpPr>
          <p:nvPr>
            <p:ph idx="1"/>
          </p:nvPr>
        </p:nvSpPr>
        <p:spPr/>
        <p:txBody>
          <a:bodyPr/>
          <a:lstStyle/>
          <a:p>
            <a:r>
              <a:rPr lang="en-US" dirty="0"/>
              <a:t>Possible Mitigations:</a:t>
            </a:r>
          </a:p>
          <a:p>
            <a:pPr lvl="1"/>
            <a:r>
              <a:rPr lang="en-US" dirty="0"/>
              <a:t>Stabilized approach below 500’ in VMC and 1000’ in IMC</a:t>
            </a:r>
          </a:p>
          <a:p>
            <a:pPr lvl="1"/>
            <a:r>
              <a:rPr lang="en-US" dirty="0"/>
              <a:t>Minimize late runway changes and short approaches</a:t>
            </a:r>
          </a:p>
          <a:p>
            <a:pPr lvl="1"/>
            <a:r>
              <a:rPr lang="en-US" dirty="0"/>
              <a:t>Ensure timely and accurate weather and surface condition reports</a:t>
            </a:r>
          </a:p>
          <a:p>
            <a:pPr lvl="1"/>
            <a:r>
              <a:rPr lang="en-US" dirty="0"/>
              <a:t>Ensure proper runway selection given the conditions: runway length, contamination, wind speed and direction</a:t>
            </a:r>
          </a:p>
          <a:p>
            <a:pPr lvl="1"/>
            <a:endParaRPr lang="en-US" dirty="0"/>
          </a:p>
        </p:txBody>
      </p:sp>
    </p:spTree>
    <p:extLst>
      <p:ext uri="{BB962C8B-B14F-4D97-AF65-F5344CB8AC3E}">
        <p14:creationId xmlns:p14="http://schemas.microsoft.com/office/powerpoint/2010/main" val="2675736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anose="020B0A04020102020204" pitchFamily="34" charset="0"/>
              </a:rPr>
              <a:t>Local Discussion Topics</a:t>
            </a:r>
          </a:p>
        </p:txBody>
      </p:sp>
      <p:sp>
        <p:nvSpPr>
          <p:cNvPr id="5" name="Content Placeholder 4"/>
          <p:cNvSpPr>
            <a:spLocks noGrp="1"/>
          </p:cNvSpPr>
          <p:nvPr>
            <p:ph idx="1"/>
          </p:nvPr>
        </p:nvSpPr>
        <p:spPr/>
        <p:txBody>
          <a:bodyPr/>
          <a:lstStyle/>
          <a:p>
            <a:pPr>
              <a:spcAft>
                <a:spcPts val="1200"/>
              </a:spcAft>
            </a:pPr>
            <a:r>
              <a:rPr lang="en-US" dirty="0"/>
              <a:t>The following slides are provided to review local events and to promote discussion regarding local concerns, surface risks, and potential mitigations at this airport. </a:t>
            </a:r>
          </a:p>
          <a:p>
            <a:r>
              <a:rPr lang="en-US" dirty="0"/>
              <a:t>Potential solutions (action items) will be noted and addressed in a later section.</a:t>
            </a:r>
          </a:p>
          <a:p>
            <a:endParaRPr lang="en-US" dirty="0"/>
          </a:p>
        </p:txBody>
      </p:sp>
    </p:spTree>
    <p:extLst>
      <p:ext uri="{BB962C8B-B14F-4D97-AF65-F5344CB8AC3E}">
        <p14:creationId xmlns:p14="http://schemas.microsoft.com/office/powerpoint/2010/main" val="184298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anose="020B0A04020102020204" pitchFamily="34" charset="0"/>
              </a:rPr>
              <a:t>Local Incidents</a:t>
            </a:r>
          </a:p>
        </p:txBody>
      </p:sp>
      <p:sp>
        <p:nvSpPr>
          <p:cNvPr id="3" name="Content Placeholder 2"/>
          <p:cNvSpPr>
            <a:spLocks noGrp="1"/>
          </p:cNvSpPr>
          <p:nvPr>
            <p:ph idx="1"/>
          </p:nvPr>
        </p:nvSpPr>
        <p:spPr/>
        <p:txBody>
          <a:bodyPr/>
          <a:lstStyle/>
          <a:p>
            <a:r>
              <a:rPr lang="en-US" dirty="0"/>
              <a:t>Review local incidents.</a:t>
            </a:r>
          </a:p>
        </p:txBody>
      </p:sp>
    </p:spTree>
    <p:extLst>
      <p:ext uri="{BB962C8B-B14F-4D97-AF65-F5344CB8AC3E}">
        <p14:creationId xmlns:p14="http://schemas.microsoft.com/office/powerpoint/2010/main" val="1034981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Action Item Review</a:t>
            </a:r>
          </a:p>
        </p:txBody>
      </p:sp>
      <p:sp>
        <p:nvSpPr>
          <p:cNvPr id="3" name="Content Placeholder 2"/>
          <p:cNvSpPr>
            <a:spLocks noGrp="1"/>
          </p:cNvSpPr>
          <p:nvPr>
            <p:ph idx="1"/>
          </p:nvPr>
        </p:nvSpPr>
        <p:spPr>
          <a:xfrm>
            <a:off x="408292" y="1143000"/>
            <a:ext cx="8229600" cy="4602163"/>
          </a:xfrm>
        </p:spPr>
        <p:txBody>
          <a:bodyPr/>
          <a:lstStyle/>
          <a:p>
            <a:pPr lvl="0"/>
            <a:r>
              <a:rPr lang="en-US" dirty="0">
                <a:solidFill>
                  <a:prstClr val="black"/>
                </a:solidFill>
              </a:rPr>
              <a:t>Review Action Items.</a:t>
            </a:r>
          </a:p>
          <a:p>
            <a:pPr marL="0" indent="0">
              <a:buNone/>
            </a:pPr>
            <a:br>
              <a:rPr lang="en-US" dirty="0"/>
            </a:br>
            <a:endParaRPr lang="en-US" dirty="0"/>
          </a:p>
        </p:txBody>
      </p:sp>
    </p:spTree>
    <p:extLst>
      <p:ext uri="{BB962C8B-B14F-4D97-AF65-F5344CB8AC3E}">
        <p14:creationId xmlns:p14="http://schemas.microsoft.com/office/powerpoint/2010/main" val="3027592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Geometry</a:t>
            </a:r>
          </a:p>
        </p:txBody>
      </p:sp>
      <p:sp>
        <p:nvSpPr>
          <p:cNvPr id="3" name="Content Placeholder 2"/>
          <p:cNvSpPr>
            <a:spLocks noGrp="1"/>
          </p:cNvSpPr>
          <p:nvPr>
            <p:ph idx="1"/>
          </p:nvPr>
        </p:nvSpPr>
        <p:spPr/>
        <p:txBody>
          <a:bodyPr>
            <a:normAutofit fontScale="62500" lnSpcReduction="20000"/>
          </a:bodyPr>
          <a:lstStyle/>
          <a:p>
            <a:pPr marL="0" indent="0">
              <a:spcAft>
                <a:spcPts val="600"/>
              </a:spcAft>
              <a:buNone/>
            </a:pPr>
            <a:r>
              <a:rPr lang="en-US" sz="3800" b="1" dirty="0"/>
              <a:t>Does your airport geometry:</a:t>
            </a:r>
          </a:p>
          <a:p>
            <a:pPr marL="651510" lvl="2" indent="-285750">
              <a:spcBef>
                <a:spcPts val="300"/>
              </a:spcBef>
              <a:spcAft>
                <a:spcPts val="600"/>
              </a:spcAft>
              <a:defRPr/>
            </a:pPr>
            <a:r>
              <a:rPr lang="en-US" sz="2900" dirty="0"/>
              <a:t>Have any collocated runway thresholds?</a:t>
            </a:r>
          </a:p>
          <a:p>
            <a:pPr marL="651510" lvl="2" indent="-285750">
              <a:spcBef>
                <a:spcPts val="300"/>
              </a:spcBef>
              <a:spcAft>
                <a:spcPts val="600"/>
              </a:spcAft>
              <a:defRPr/>
            </a:pPr>
            <a:r>
              <a:rPr lang="en-US" sz="2900" dirty="0"/>
              <a:t>Have parallel runways with offset thresholds?</a:t>
            </a:r>
          </a:p>
          <a:p>
            <a:pPr marL="651510" lvl="2" indent="-285750">
              <a:spcBef>
                <a:spcPts val="300"/>
              </a:spcBef>
              <a:spcAft>
                <a:spcPts val="600"/>
              </a:spcAft>
              <a:defRPr/>
            </a:pPr>
            <a:r>
              <a:rPr lang="en-US" sz="2900" dirty="0"/>
              <a:t>Lead to crossings in the middle third of runway (high-energy area)?</a:t>
            </a:r>
          </a:p>
          <a:p>
            <a:pPr marL="651510" lvl="2" indent="-285750">
              <a:spcBef>
                <a:spcPts val="300"/>
              </a:spcBef>
              <a:spcAft>
                <a:spcPts val="600"/>
              </a:spcAft>
              <a:defRPr/>
            </a:pPr>
            <a:r>
              <a:rPr lang="en-US" sz="2900" dirty="0"/>
              <a:t>Have unusual marking and/or signage placement?</a:t>
            </a:r>
          </a:p>
          <a:p>
            <a:pPr marL="651510" lvl="2" indent="-285750">
              <a:spcBef>
                <a:spcPts val="300"/>
              </a:spcBef>
              <a:spcAft>
                <a:spcPts val="600"/>
              </a:spcAft>
              <a:defRPr/>
            </a:pPr>
            <a:r>
              <a:rPr lang="en-US" sz="2900" dirty="0"/>
              <a:t>Lack a full length parallel taxiway?</a:t>
            </a:r>
          </a:p>
          <a:p>
            <a:pPr marL="651510" lvl="2" indent="-285750">
              <a:spcBef>
                <a:spcPts val="300"/>
              </a:spcBef>
              <a:spcAft>
                <a:spcPts val="600"/>
              </a:spcAft>
              <a:defRPr/>
            </a:pPr>
            <a:r>
              <a:rPr lang="en-US" sz="2900" dirty="0"/>
              <a:t>Have direct/short ramp to runway taxi routes?</a:t>
            </a:r>
          </a:p>
          <a:p>
            <a:pPr marL="651510" lvl="2" indent="-285750">
              <a:spcBef>
                <a:spcPts val="300"/>
              </a:spcBef>
              <a:spcAft>
                <a:spcPts val="600"/>
              </a:spcAft>
              <a:defRPr/>
            </a:pPr>
            <a:r>
              <a:rPr lang="en-US" sz="2900" dirty="0"/>
              <a:t>Have taxiways in-line with the runway?</a:t>
            </a:r>
          </a:p>
          <a:p>
            <a:pPr marL="651510" lvl="2" indent="-285750">
              <a:spcBef>
                <a:spcPts val="300"/>
              </a:spcBef>
              <a:spcAft>
                <a:spcPts val="600"/>
              </a:spcAft>
              <a:defRPr/>
            </a:pPr>
            <a:r>
              <a:rPr lang="en-US" sz="2900" dirty="0"/>
              <a:t>Have intersections with more than three directional choices?</a:t>
            </a:r>
          </a:p>
          <a:p>
            <a:pPr marL="651510" lvl="2" indent="-285750">
              <a:spcBef>
                <a:spcPts val="300"/>
              </a:spcBef>
              <a:spcAft>
                <a:spcPts val="600"/>
              </a:spcAft>
              <a:defRPr/>
            </a:pPr>
            <a:r>
              <a:rPr lang="en-US" sz="2900" dirty="0"/>
              <a:t>Have any wide expanses of pavement at a taxiway/runway intersection?</a:t>
            </a:r>
          </a:p>
          <a:p>
            <a:pPr marL="651510" lvl="2" indent="-285750">
              <a:spcBef>
                <a:spcPts val="300"/>
              </a:spcBef>
              <a:spcAft>
                <a:spcPts val="600"/>
              </a:spcAft>
              <a:defRPr/>
            </a:pPr>
            <a:r>
              <a:rPr lang="en-US" sz="2900" dirty="0"/>
              <a:t>Have any taxiways entrances at other than a 90 degree angle to the runway?</a:t>
            </a:r>
          </a:p>
          <a:p>
            <a:pPr marL="651510" lvl="2" indent="-285750">
              <a:spcBef>
                <a:spcPts val="300"/>
              </a:spcBef>
              <a:spcAft>
                <a:spcPts val="600"/>
              </a:spcAft>
              <a:defRPr/>
            </a:pPr>
            <a:r>
              <a:rPr lang="en-US" sz="2900" dirty="0"/>
              <a:t>Have any taxiways coinciding with the intersection of two runways?</a:t>
            </a:r>
          </a:p>
          <a:p>
            <a:pPr marL="365760" lvl="2" indent="0">
              <a:spcBef>
                <a:spcPts val="300"/>
              </a:spcBef>
              <a:spcAft>
                <a:spcPts val="600"/>
              </a:spcAft>
              <a:buNone/>
              <a:defRPr/>
            </a:pPr>
            <a:endParaRPr lang="en-US" dirty="0"/>
          </a:p>
          <a:p>
            <a:pPr marL="0" indent="0">
              <a:buNone/>
            </a:pPr>
            <a:endParaRPr lang="en-US" dirty="0"/>
          </a:p>
        </p:txBody>
      </p:sp>
    </p:spTree>
    <p:extLst>
      <p:ext uri="{BB962C8B-B14F-4D97-AF65-F5344CB8AC3E}">
        <p14:creationId xmlns:p14="http://schemas.microsoft.com/office/powerpoint/2010/main" val="3262506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Hot Spots</a:t>
            </a:r>
          </a:p>
        </p:txBody>
      </p:sp>
      <p:sp>
        <p:nvSpPr>
          <p:cNvPr id="9" name="Content Placeholder 8"/>
          <p:cNvSpPr>
            <a:spLocks noGrp="1"/>
          </p:cNvSpPr>
          <p:nvPr>
            <p:ph idx="1"/>
          </p:nvPr>
        </p:nvSpPr>
        <p:spPr/>
        <p:txBody>
          <a:bodyPr/>
          <a:lstStyle/>
          <a:p>
            <a:endParaRPr lang="en-US" dirty="0"/>
          </a:p>
          <a:p>
            <a:pPr marL="0" indent="0">
              <a:buNone/>
            </a:pPr>
            <a:endParaRPr lang="en-US" dirty="0"/>
          </a:p>
        </p:txBody>
      </p:sp>
      <p:sp>
        <p:nvSpPr>
          <p:cNvPr id="4" name="Footer Placeholder 3"/>
          <p:cNvSpPr>
            <a:spLocks noGrp="1"/>
          </p:cNvSpPr>
          <p:nvPr>
            <p:ph type="ftr" sz="quarter" idx="4294967295"/>
          </p:nvPr>
        </p:nvSpPr>
        <p:spPr>
          <a:xfrm>
            <a:off x="4648200" y="3810001"/>
            <a:ext cx="762000" cy="604838"/>
          </a:xfrm>
        </p:spPr>
        <p:txBody>
          <a:bodyPr/>
          <a:lstStyle/>
          <a:p>
            <a:endParaRPr lang="en-US" dirty="0"/>
          </a:p>
        </p:txBody>
      </p:sp>
      <p:pic>
        <p:nvPicPr>
          <p:cNvPr id="3" name="Picture 2"/>
          <p:cNvPicPr>
            <a:picLocks noChangeAspect="1"/>
          </p:cNvPicPr>
          <p:nvPr/>
        </p:nvPicPr>
        <p:blipFill>
          <a:blip r:embed="rId3"/>
          <a:stretch>
            <a:fillRect/>
          </a:stretch>
        </p:blipFill>
        <p:spPr>
          <a:xfrm>
            <a:off x="2895600" y="914400"/>
            <a:ext cx="3733800" cy="5410200"/>
          </a:xfrm>
          <a:prstGeom prst="rect">
            <a:avLst/>
          </a:prstGeom>
        </p:spPr>
      </p:pic>
    </p:spTree>
    <p:extLst>
      <p:ext uri="{BB962C8B-B14F-4D97-AF65-F5344CB8AC3E}">
        <p14:creationId xmlns:p14="http://schemas.microsoft.com/office/powerpoint/2010/main" val="330319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Hot Spots</a:t>
            </a:r>
          </a:p>
        </p:txBody>
      </p:sp>
      <p:sp>
        <p:nvSpPr>
          <p:cNvPr id="4" name="Footer Placeholder 3"/>
          <p:cNvSpPr>
            <a:spLocks noGrp="1"/>
          </p:cNvSpPr>
          <p:nvPr>
            <p:ph type="ftr" sz="quarter" idx="4294967295"/>
          </p:nvPr>
        </p:nvSpPr>
        <p:spPr>
          <a:xfrm>
            <a:off x="4648200" y="3810001"/>
            <a:ext cx="762000" cy="604838"/>
          </a:xfrm>
        </p:spPr>
        <p:txBody>
          <a:bodyPr/>
          <a:lstStyle/>
          <a:p>
            <a:endParaRPr lang="en-US" dirty="0"/>
          </a:p>
        </p:txBody>
      </p:sp>
      <p:pic>
        <p:nvPicPr>
          <p:cNvPr id="10" name="Content Placeholder 9"/>
          <p:cNvPicPr>
            <a:picLocks noGrp="1" noChangeAspect="1"/>
          </p:cNvPicPr>
          <p:nvPr>
            <p:ph idx="1"/>
          </p:nvPr>
        </p:nvPicPr>
        <p:blipFill>
          <a:blip r:embed="rId3"/>
          <a:stretch>
            <a:fillRect/>
          </a:stretch>
        </p:blipFill>
        <p:spPr>
          <a:xfrm>
            <a:off x="2902161" y="1066800"/>
            <a:ext cx="5735731" cy="3528734"/>
          </a:xfrm>
          <a:prstGeom prst="rect">
            <a:avLst/>
          </a:prstGeom>
        </p:spPr>
      </p:pic>
      <p:sp>
        <p:nvSpPr>
          <p:cNvPr id="8" name="TextBox 7"/>
          <p:cNvSpPr txBox="1"/>
          <p:nvPr/>
        </p:nvSpPr>
        <p:spPr>
          <a:xfrm>
            <a:off x="2819400" y="4953000"/>
            <a:ext cx="5105400" cy="369332"/>
          </a:xfrm>
          <a:prstGeom prst="rect">
            <a:avLst/>
          </a:prstGeom>
          <a:noFill/>
        </p:spPr>
        <p:txBody>
          <a:bodyPr wrap="square" rtlCol="0">
            <a:spAutoFit/>
          </a:bodyPr>
          <a:lstStyle/>
          <a:p>
            <a:r>
              <a:rPr lang="en-US" b="1" dirty="0"/>
              <a:t>HS 1 Rwy 12-30 and Rwy 07L-25R, </a:t>
            </a:r>
            <a:r>
              <a:rPr lang="en-US" b="1" dirty="0" err="1"/>
              <a:t>Twy</a:t>
            </a:r>
            <a:r>
              <a:rPr lang="en-US" b="1" dirty="0"/>
              <a:t> B and </a:t>
            </a:r>
            <a:r>
              <a:rPr lang="en-US" b="1" dirty="0" err="1"/>
              <a:t>Twy</a:t>
            </a:r>
            <a:r>
              <a:rPr lang="en-US" b="1" dirty="0"/>
              <a:t> K.</a:t>
            </a:r>
          </a:p>
        </p:txBody>
      </p:sp>
    </p:spTree>
    <p:extLst>
      <p:ext uri="{BB962C8B-B14F-4D97-AF65-F5344CB8AC3E}">
        <p14:creationId xmlns:p14="http://schemas.microsoft.com/office/powerpoint/2010/main" val="3755956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Hot Spots</a:t>
            </a:r>
          </a:p>
        </p:txBody>
      </p:sp>
      <p:sp>
        <p:nvSpPr>
          <p:cNvPr id="4" name="Footer Placeholder 3"/>
          <p:cNvSpPr>
            <a:spLocks noGrp="1"/>
          </p:cNvSpPr>
          <p:nvPr>
            <p:ph type="ftr" sz="quarter" idx="4294967295"/>
          </p:nvPr>
        </p:nvSpPr>
        <p:spPr>
          <a:xfrm>
            <a:off x="4648200" y="3810001"/>
            <a:ext cx="762000" cy="604838"/>
          </a:xfrm>
        </p:spPr>
        <p:txBody>
          <a:bodyPr/>
          <a:lstStyle/>
          <a:p>
            <a:endParaRPr lang="en-US" dirty="0"/>
          </a:p>
        </p:txBody>
      </p:sp>
      <p:sp>
        <p:nvSpPr>
          <p:cNvPr id="8" name="TextBox 7"/>
          <p:cNvSpPr txBox="1"/>
          <p:nvPr/>
        </p:nvSpPr>
        <p:spPr>
          <a:xfrm>
            <a:off x="2819400" y="4953000"/>
            <a:ext cx="5105400" cy="369332"/>
          </a:xfrm>
          <a:prstGeom prst="rect">
            <a:avLst/>
          </a:prstGeom>
          <a:noFill/>
        </p:spPr>
        <p:txBody>
          <a:bodyPr wrap="square" rtlCol="0">
            <a:spAutoFit/>
          </a:bodyPr>
          <a:lstStyle/>
          <a:p>
            <a:r>
              <a:rPr lang="en-US" b="1" dirty="0"/>
              <a:t>HS 2 Rwy 07R-25L, </a:t>
            </a:r>
            <a:r>
              <a:rPr lang="en-US" b="1" dirty="0" err="1"/>
              <a:t>Twy</a:t>
            </a:r>
            <a:r>
              <a:rPr lang="en-US" b="1" dirty="0"/>
              <a:t> B.</a:t>
            </a:r>
          </a:p>
        </p:txBody>
      </p:sp>
      <p:pic>
        <p:nvPicPr>
          <p:cNvPr id="5" name="Content Placeholder 4"/>
          <p:cNvPicPr>
            <a:picLocks noGrp="1" noChangeAspect="1"/>
          </p:cNvPicPr>
          <p:nvPr>
            <p:ph idx="1"/>
          </p:nvPr>
        </p:nvPicPr>
        <p:blipFill>
          <a:blip r:embed="rId3"/>
          <a:stretch>
            <a:fillRect/>
          </a:stretch>
        </p:blipFill>
        <p:spPr>
          <a:xfrm>
            <a:off x="4038600" y="947854"/>
            <a:ext cx="4023709" cy="3773751"/>
          </a:xfrm>
          <a:prstGeom prst="rect">
            <a:avLst/>
          </a:prstGeom>
        </p:spPr>
      </p:pic>
    </p:spTree>
    <p:extLst>
      <p:ext uri="{BB962C8B-B14F-4D97-AF65-F5344CB8AC3E}">
        <p14:creationId xmlns:p14="http://schemas.microsoft.com/office/powerpoint/2010/main" val="119957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Hot Spots</a:t>
            </a:r>
          </a:p>
        </p:txBody>
      </p:sp>
      <p:sp>
        <p:nvSpPr>
          <p:cNvPr id="4" name="Footer Placeholder 3"/>
          <p:cNvSpPr>
            <a:spLocks noGrp="1"/>
          </p:cNvSpPr>
          <p:nvPr>
            <p:ph type="ftr" sz="quarter" idx="4294967295"/>
          </p:nvPr>
        </p:nvSpPr>
        <p:spPr>
          <a:xfrm>
            <a:off x="4648200" y="3810001"/>
            <a:ext cx="762000" cy="604838"/>
          </a:xfrm>
        </p:spPr>
        <p:txBody>
          <a:bodyPr/>
          <a:lstStyle/>
          <a:p>
            <a:endParaRPr lang="en-US" dirty="0"/>
          </a:p>
        </p:txBody>
      </p:sp>
      <p:sp>
        <p:nvSpPr>
          <p:cNvPr id="8" name="TextBox 7"/>
          <p:cNvSpPr txBox="1"/>
          <p:nvPr/>
        </p:nvSpPr>
        <p:spPr>
          <a:xfrm>
            <a:off x="2819400" y="4953000"/>
            <a:ext cx="5105400" cy="369332"/>
          </a:xfrm>
          <a:prstGeom prst="rect">
            <a:avLst/>
          </a:prstGeom>
          <a:noFill/>
        </p:spPr>
        <p:txBody>
          <a:bodyPr wrap="square" rtlCol="0">
            <a:spAutoFit/>
          </a:bodyPr>
          <a:lstStyle/>
          <a:p>
            <a:r>
              <a:rPr lang="en-US" b="1" dirty="0"/>
              <a:t>HS 3 Rwy 07R-25L and Rwy 12-30, </a:t>
            </a:r>
            <a:r>
              <a:rPr lang="en-US" b="1" dirty="0" err="1"/>
              <a:t>Twy</a:t>
            </a:r>
            <a:r>
              <a:rPr lang="en-US" b="1" dirty="0"/>
              <a:t> J and </a:t>
            </a:r>
            <a:r>
              <a:rPr lang="en-US" b="1" dirty="0" err="1"/>
              <a:t>Twy</a:t>
            </a:r>
            <a:r>
              <a:rPr lang="en-US" b="1" dirty="0"/>
              <a:t> D.</a:t>
            </a:r>
          </a:p>
        </p:txBody>
      </p:sp>
      <p:pic>
        <p:nvPicPr>
          <p:cNvPr id="6" name="Content Placeholder 5"/>
          <p:cNvPicPr>
            <a:picLocks noGrp="1" noChangeAspect="1"/>
          </p:cNvPicPr>
          <p:nvPr>
            <p:ph idx="1"/>
          </p:nvPr>
        </p:nvPicPr>
        <p:blipFill>
          <a:blip r:embed="rId3"/>
          <a:stretch>
            <a:fillRect/>
          </a:stretch>
        </p:blipFill>
        <p:spPr>
          <a:xfrm>
            <a:off x="3657600" y="1066800"/>
            <a:ext cx="4659942" cy="3657600"/>
          </a:xfrm>
          <a:prstGeom prst="rect">
            <a:avLst/>
          </a:prstGeom>
        </p:spPr>
      </p:pic>
    </p:spTree>
    <p:extLst>
      <p:ext uri="{BB962C8B-B14F-4D97-AF65-F5344CB8AC3E}">
        <p14:creationId xmlns:p14="http://schemas.microsoft.com/office/powerpoint/2010/main" val="13712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Agenda</a:t>
            </a:r>
          </a:p>
        </p:txBody>
      </p:sp>
      <p:sp>
        <p:nvSpPr>
          <p:cNvPr id="3" name="Content Placeholder 2"/>
          <p:cNvSpPr>
            <a:spLocks noGrp="1"/>
          </p:cNvSpPr>
          <p:nvPr>
            <p:ph idx="1"/>
          </p:nvPr>
        </p:nvSpPr>
        <p:spPr/>
        <p:txBody>
          <a:bodyPr/>
          <a:lstStyle/>
          <a:p>
            <a:r>
              <a:rPr lang="en-US" sz="2800" dirty="0"/>
              <a:t>Runway Safety Briefing</a:t>
            </a:r>
          </a:p>
          <a:p>
            <a:pPr lvl="1"/>
            <a:r>
              <a:rPr lang="en-US" sz="2400" dirty="0"/>
              <a:t>Overview of the RSAT Process</a:t>
            </a:r>
          </a:p>
          <a:p>
            <a:pPr lvl="1"/>
            <a:r>
              <a:rPr lang="en-US" sz="2400" dirty="0"/>
              <a:t>Definitions and National Statistics</a:t>
            </a:r>
          </a:p>
          <a:p>
            <a:pPr lvl="1"/>
            <a:r>
              <a:rPr lang="en-US" sz="2400" dirty="0"/>
              <a:t>National Trends and Topics</a:t>
            </a:r>
          </a:p>
          <a:p>
            <a:pPr>
              <a:spcBef>
                <a:spcPts val="600"/>
              </a:spcBef>
            </a:pPr>
            <a:r>
              <a:rPr lang="en-US" sz="2800" dirty="0"/>
              <a:t>RSAT Open Discussion</a:t>
            </a:r>
          </a:p>
          <a:p>
            <a:pPr lvl="1"/>
            <a:r>
              <a:rPr lang="en-US" sz="2400" dirty="0"/>
              <a:t>Local Incident History</a:t>
            </a:r>
          </a:p>
          <a:p>
            <a:pPr lvl="1"/>
            <a:r>
              <a:rPr lang="en-US" sz="2400" dirty="0"/>
              <a:t>Local Action Item Review</a:t>
            </a:r>
          </a:p>
          <a:p>
            <a:pPr lvl="1"/>
            <a:r>
              <a:rPr lang="en-US" sz="2400" dirty="0"/>
              <a:t>Identify local risk factors and/or current initiatives</a:t>
            </a:r>
          </a:p>
          <a:p>
            <a:pPr lvl="1"/>
            <a:r>
              <a:rPr lang="en-US" sz="2400" dirty="0"/>
              <a:t>Stakeholder / User Perspectives</a:t>
            </a:r>
          </a:p>
          <a:p>
            <a:pPr>
              <a:spcBef>
                <a:spcPts val="600"/>
              </a:spcBef>
            </a:pPr>
            <a:r>
              <a:rPr lang="en-US" sz="2800" dirty="0"/>
              <a:t>Outcome: Develop RSAP and Action Items</a:t>
            </a:r>
          </a:p>
        </p:txBody>
      </p:sp>
    </p:spTree>
    <p:extLst>
      <p:ext uri="{BB962C8B-B14F-4D97-AF65-F5344CB8AC3E}">
        <p14:creationId xmlns:p14="http://schemas.microsoft.com/office/powerpoint/2010/main" val="3328791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Hot Spots</a:t>
            </a:r>
          </a:p>
        </p:txBody>
      </p:sp>
      <p:sp>
        <p:nvSpPr>
          <p:cNvPr id="4" name="Footer Placeholder 3"/>
          <p:cNvSpPr>
            <a:spLocks noGrp="1"/>
          </p:cNvSpPr>
          <p:nvPr>
            <p:ph type="ftr" sz="quarter" idx="4294967295"/>
          </p:nvPr>
        </p:nvSpPr>
        <p:spPr>
          <a:xfrm>
            <a:off x="4648200" y="3810001"/>
            <a:ext cx="762000" cy="604838"/>
          </a:xfrm>
        </p:spPr>
        <p:txBody>
          <a:bodyPr/>
          <a:lstStyle/>
          <a:p>
            <a:endParaRPr lang="en-US" dirty="0"/>
          </a:p>
        </p:txBody>
      </p:sp>
      <p:sp>
        <p:nvSpPr>
          <p:cNvPr id="8" name="TextBox 7"/>
          <p:cNvSpPr txBox="1"/>
          <p:nvPr/>
        </p:nvSpPr>
        <p:spPr>
          <a:xfrm>
            <a:off x="2819400" y="4953000"/>
            <a:ext cx="5105400" cy="369332"/>
          </a:xfrm>
          <a:prstGeom prst="rect">
            <a:avLst/>
          </a:prstGeom>
          <a:noFill/>
        </p:spPr>
        <p:txBody>
          <a:bodyPr wrap="square" rtlCol="0">
            <a:spAutoFit/>
          </a:bodyPr>
          <a:lstStyle/>
          <a:p>
            <a:r>
              <a:rPr lang="en-US" b="1" dirty="0"/>
              <a:t>HS 4  Rwy 12-30 crosses every other rwy.</a:t>
            </a:r>
          </a:p>
        </p:txBody>
      </p:sp>
      <p:pic>
        <p:nvPicPr>
          <p:cNvPr id="6" name="Content Placeholder 5"/>
          <p:cNvPicPr>
            <a:picLocks noGrp="1" noChangeAspect="1"/>
          </p:cNvPicPr>
          <p:nvPr>
            <p:ph idx="1"/>
          </p:nvPr>
        </p:nvPicPr>
        <p:blipFill>
          <a:blip r:embed="rId3"/>
          <a:stretch>
            <a:fillRect/>
          </a:stretch>
        </p:blipFill>
        <p:spPr>
          <a:xfrm>
            <a:off x="4114800" y="1060726"/>
            <a:ext cx="4042076" cy="3745948"/>
          </a:xfrm>
          <a:prstGeom prst="rect">
            <a:avLst/>
          </a:prstGeom>
        </p:spPr>
      </p:pic>
    </p:spTree>
    <p:extLst>
      <p:ext uri="{BB962C8B-B14F-4D97-AF65-F5344CB8AC3E}">
        <p14:creationId xmlns:p14="http://schemas.microsoft.com/office/powerpoint/2010/main" val="1724294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Construction</a:t>
            </a:r>
          </a:p>
        </p:txBody>
      </p:sp>
      <p:sp>
        <p:nvSpPr>
          <p:cNvPr id="3" name="Content Placeholder 2"/>
          <p:cNvSpPr>
            <a:spLocks noGrp="1"/>
          </p:cNvSpPr>
          <p:nvPr>
            <p:ph idx="1"/>
          </p:nvPr>
        </p:nvSpPr>
        <p:spPr/>
        <p:txBody>
          <a:bodyPr/>
          <a:lstStyle/>
          <a:p>
            <a:pPr marL="0" indent="0">
              <a:buNone/>
            </a:pPr>
            <a:r>
              <a:rPr lang="en-US" dirty="0"/>
              <a:t>	</a:t>
            </a:r>
          </a:p>
          <a:p>
            <a:pPr marL="0" indent="0">
              <a:buNone/>
            </a:pPr>
            <a:r>
              <a:rPr lang="en-US" dirty="0"/>
              <a:t>	Discuss current and/or future plans.</a:t>
            </a:r>
          </a:p>
          <a:p>
            <a:pPr marL="0" indent="0">
              <a:buNone/>
            </a:pPr>
            <a:endParaRPr lang="en-US" dirty="0"/>
          </a:p>
        </p:txBody>
      </p:sp>
    </p:spTree>
    <p:extLst>
      <p:ext uri="{BB962C8B-B14F-4D97-AF65-F5344CB8AC3E}">
        <p14:creationId xmlns:p14="http://schemas.microsoft.com/office/powerpoint/2010/main" val="307630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438"/>
            <a:ext cx="7543801" cy="715962"/>
          </a:xfrm>
        </p:spPr>
        <p:txBody>
          <a:bodyPr/>
          <a:lstStyle/>
          <a:p>
            <a:r>
              <a:rPr lang="en-US" sz="3600" dirty="0">
                <a:latin typeface="Arial Black" panose="020B0A04020102020204" pitchFamily="34" charset="0"/>
              </a:rPr>
              <a:t>Surface Safety Issues</a:t>
            </a:r>
          </a:p>
        </p:txBody>
      </p:sp>
      <p:sp>
        <p:nvSpPr>
          <p:cNvPr id="3" name="Content Placeholder 2"/>
          <p:cNvSpPr>
            <a:spLocks noGrp="1"/>
          </p:cNvSpPr>
          <p:nvPr>
            <p:ph idx="1"/>
          </p:nvPr>
        </p:nvSpPr>
        <p:spPr/>
        <p:txBody>
          <a:bodyPr/>
          <a:lstStyle/>
          <a:p>
            <a:pPr marL="0" indent="0">
              <a:buNone/>
            </a:pPr>
            <a:r>
              <a:rPr lang="en-US" dirty="0"/>
              <a:t>	Discuss any surface safety concerns 	reported to the tower in the past year.</a:t>
            </a:r>
          </a:p>
          <a:p>
            <a:endParaRPr lang="en-US" dirty="0"/>
          </a:p>
        </p:txBody>
      </p:sp>
    </p:spTree>
    <p:extLst>
      <p:ext uri="{BB962C8B-B14F-4D97-AF65-F5344CB8AC3E}">
        <p14:creationId xmlns:p14="http://schemas.microsoft.com/office/powerpoint/2010/main" val="1817682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Weather</a:t>
            </a:r>
          </a:p>
        </p:txBody>
      </p:sp>
      <p:sp>
        <p:nvSpPr>
          <p:cNvPr id="3" name="Content Placeholder 2"/>
          <p:cNvSpPr>
            <a:spLocks noGrp="1"/>
          </p:cNvSpPr>
          <p:nvPr>
            <p:ph idx="1"/>
          </p:nvPr>
        </p:nvSpPr>
        <p:spPr/>
        <p:txBody>
          <a:bodyPr>
            <a:normAutofit/>
          </a:bodyPr>
          <a:lstStyle/>
          <a:p>
            <a:pPr marL="0" lvl="0" indent="0">
              <a:buNone/>
            </a:pPr>
            <a:r>
              <a:rPr lang="en-US" dirty="0"/>
              <a:t>Discuss any persistent weather conditions that could affect surface safety to include:</a:t>
            </a:r>
          </a:p>
          <a:p>
            <a:pPr lvl="1"/>
            <a:r>
              <a:rPr lang="en-US" sz="2600" dirty="0"/>
              <a:t>Field conditions that may cause markings to be obscured (snow, ice, standing water, or areas prone to flooding) </a:t>
            </a:r>
          </a:p>
          <a:p>
            <a:pPr lvl="1"/>
            <a:r>
              <a:rPr lang="en-US" sz="2600" dirty="0"/>
              <a:t>Sun conditions that may compromise visibility</a:t>
            </a:r>
          </a:p>
        </p:txBody>
      </p:sp>
    </p:spTree>
    <p:extLst>
      <p:ext uri="{BB962C8B-B14F-4D97-AF65-F5344CB8AC3E}">
        <p14:creationId xmlns:p14="http://schemas.microsoft.com/office/powerpoint/2010/main" val="2677907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Vehicle Operations </a:t>
            </a:r>
          </a:p>
        </p:txBody>
      </p:sp>
      <p:sp>
        <p:nvSpPr>
          <p:cNvPr id="3" name="Content Placeholder 2"/>
          <p:cNvSpPr>
            <a:spLocks noGrp="1"/>
          </p:cNvSpPr>
          <p:nvPr>
            <p:ph idx="1"/>
          </p:nvPr>
        </p:nvSpPr>
        <p:spPr/>
        <p:txBody>
          <a:bodyPr>
            <a:noAutofit/>
          </a:bodyPr>
          <a:lstStyle/>
          <a:p>
            <a:pPr lvl="0"/>
            <a:r>
              <a:rPr lang="en-US" dirty="0"/>
              <a:t>Discuss procedures and training for vehicle operator access to the movement area. </a:t>
            </a:r>
          </a:p>
          <a:p>
            <a:pPr lvl="0"/>
            <a:r>
              <a:rPr lang="en-US" dirty="0"/>
              <a:t>Discuss use of vehicle access roads at your airport.</a:t>
            </a:r>
          </a:p>
          <a:p>
            <a:pPr lvl="0">
              <a:spcBef>
                <a:spcPts val="600"/>
              </a:spcBef>
            </a:pPr>
            <a:r>
              <a:rPr lang="en-US" dirty="0"/>
              <a:t>This may include snow removal procedures and movement controls for vehicle drivers involved in wildlife mitigation.</a:t>
            </a:r>
          </a:p>
        </p:txBody>
      </p:sp>
    </p:spTree>
    <p:extLst>
      <p:ext uri="{BB962C8B-B14F-4D97-AF65-F5344CB8AC3E}">
        <p14:creationId xmlns:p14="http://schemas.microsoft.com/office/powerpoint/2010/main" val="229037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lstStyle/>
          <a:p>
            <a:r>
              <a:rPr lang="en-US" sz="3600" dirty="0">
                <a:latin typeface="Arial Black" panose="020B0A04020102020204" pitchFamily="34" charset="0"/>
              </a:rPr>
              <a:t>Wildlife</a:t>
            </a:r>
            <a:r>
              <a:rPr lang="en-US" dirty="0"/>
              <a:t> </a:t>
            </a:r>
          </a:p>
        </p:txBody>
      </p:sp>
      <p:sp>
        <p:nvSpPr>
          <p:cNvPr id="3" name="Content Placeholder 2"/>
          <p:cNvSpPr>
            <a:spLocks noGrp="1"/>
          </p:cNvSpPr>
          <p:nvPr>
            <p:ph idx="1"/>
          </p:nvPr>
        </p:nvSpPr>
        <p:spPr/>
        <p:txBody>
          <a:bodyPr>
            <a:normAutofit/>
          </a:bodyPr>
          <a:lstStyle/>
          <a:p>
            <a:pPr marL="0" lvl="0" indent="0">
              <a:buNone/>
            </a:pPr>
            <a:r>
              <a:rPr lang="en-US" dirty="0"/>
              <a:t>Discuss procedures and movement controls for vehicle drivers involved in wildlife mitigation.</a:t>
            </a:r>
          </a:p>
        </p:txBody>
      </p:sp>
    </p:spTree>
    <p:extLst>
      <p:ext uri="{BB962C8B-B14F-4D97-AF65-F5344CB8AC3E}">
        <p14:creationId xmlns:p14="http://schemas.microsoft.com/office/powerpoint/2010/main" val="3003914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Letters of Agreement (LOAs)</a:t>
            </a:r>
          </a:p>
        </p:txBody>
      </p:sp>
      <p:sp>
        <p:nvSpPr>
          <p:cNvPr id="3" name="Content Placeholder 2"/>
          <p:cNvSpPr>
            <a:spLocks noGrp="1"/>
          </p:cNvSpPr>
          <p:nvPr>
            <p:ph idx="1"/>
          </p:nvPr>
        </p:nvSpPr>
        <p:spPr/>
        <p:txBody>
          <a:bodyPr/>
          <a:lstStyle/>
          <a:p>
            <a:pPr marL="0" indent="0">
              <a:spcAft>
                <a:spcPts val="1200"/>
              </a:spcAft>
              <a:buNone/>
            </a:pPr>
            <a:r>
              <a:rPr lang="en-US" dirty="0"/>
              <a:t>	Review Movement Area LOA with the 	Airport, and any other LOAs affecting 	surface operations such as snow 	removal procedures and use of the 	Runway Safety Area.</a:t>
            </a:r>
          </a:p>
        </p:txBody>
      </p:sp>
    </p:spTree>
    <p:extLst>
      <p:ext uri="{BB962C8B-B14F-4D97-AF65-F5344CB8AC3E}">
        <p14:creationId xmlns:p14="http://schemas.microsoft.com/office/powerpoint/2010/main" val="459805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Special Events</a:t>
            </a:r>
          </a:p>
        </p:txBody>
      </p:sp>
      <p:sp>
        <p:nvSpPr>
          <p:cNvPr id="3" name="Content Placeholder 2"/>
          <p:cNvSpPr>
            <a:spLocks noGrp="1"/>
          </p:cNvSpPr>
          <p:nvPr>
            <p:ph idx="1"/>
          </p:nvPr>
        </p:nvSpPr>
        <p:spPr/>
        <p:txBody>
          <a:bodyPr>
            <a:normAutofit/>
          </a:bodyPr>
          <a:lstStyle/>
          <a:p>
            <a:pPr marL="0" indent="0">
              <a:buNone/>
            </a:pPr>
            <a:r>
              <a:rPr lang="en-US" dirty="0"/>
              <a:t>Discuss any air shows, civil fly-ins, parachute operations, UAS activities, etc. scheduled in the next year.</a:t>
            </a:r>
          </a:p>
        </p:txBody>
      </p:sp>
    </p:spTree>
    <p:extLst>
      <p:ext uri="{BB962C8B-B14F-4D97-AF65-F5344CB8AC3E}">
        <p14:creationId xmlns:p14="http://schemas.microsoft.com/office/powerpoint/2010/main" val="1789023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Feedback</a:t>
            </a:r>
          </a:p>
        </p:txBody>
      </p:sp>
      <p:sp>
        <p:nvSpPr>
          <p:cNvPr id="3" name="Content Placeholder 2"/>
          <p:cNvSpPr>
            <a:spLocks noGrp="1"/>
          </p:cNvSpPr>
          <p:nvPr>
            <p:ph idx="1"/>
          </p:nvPr>
        </p:nvSpPr>
        <p:spPr/>
        <p:txBody>
          <a:bodyPr>
            <a:normAutofit/>
          </a:bodyPr>
          <a:lstStyle/>
          <a:p>
            <a:pPr marL="0" lvl="0" indent="0">
              <a:buNone/>
            </a:pPr>
            <a:r>
              <a:rPr lang="en-US" dirty="0"/>
              <a:t>Discuss any user concerns dealing with aircraft, pedestrian, or vehicle operations on the airport surface.</a:t>
            </a:r>
          </a:p>
          <a:p>
            <a:endParaRPr lang="en-US" dirty="0"/>
          </a:p>
        </p:txBody>
      </p:sp>
    </p:spTree>
    <p:extLst>
      <p:ext uri="{BB962C8B-B14F-4D97-AF65-F5344CB8AC3E}">
        <p14:creationId xmlns:p14="http://schemas.microsoft.com/office/powerpoint/2010/main" val="662500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Best Practices</a:t>
            </a:r>
          </a:p>
        </p:txBody>
      </p:sp>
      <p:sp>
        <p:nvSpPr>
          <p:cNvPr id="5" name="Content Placeholder 4"/>
          <p:cNvSpPr>
            <a:spLocks noGrp="1"/>
          </p:cNvSpPr>
          <p:nvPr>
            <p:ph idx="1"/>
          </p:nvPr>
        </p:nvSpPr>
        <p:spPr>
          <a:xfrm>
            <a:off x="304800" y="990600"/>
            <a:ext cx="8180692" cy="5029200"/>
          </a:xfrm>
        </p:spPr>
        <p:txBody>
          <a:bodyPr/>
          <a:lstStyle/>
          <a:p>
            <a:pPr marL="0" marR="0" indent="0">
              <a:spcBef>
                <a:spcPts val="0"/>
              </a:spcBef>
              <a:spcAft>
                <a:spcPts val="0"/>
              </a:spcAft>
              <a:buNone/>
            </a:pPr>
            <a:r>
              <a:rPr lang="en-US" sz="1800" dirty="0">
                <a:latin typeface="Cambria" panose="02040503050406030204" pitchFamily="18" charset="0"/>
                <a:ea typeface="Times New Roman" panose="02020603050405020304" pitchFamily="18" charset="0"/>
              </a:rPr>
              <a:t>1.  </a:t>
            </a:r>
            <a:r>
              <a:rPr lang="en-US" sz="2000" dirty="0">
                <a:latin typeface="Cambria" panose="02040503050406030204" pitchFamily="18" charset="0"/>
                <a:ea typeface="Times New Roman" panose="02020603050405020304" pitchFamily="18" charset="0"/>
              </a:rPr>
              <a:t>Construction meetings with tower and airports and users re: how tower is  going to move airplanes, briefings to the air crews, etc. </a:t>
            </a:r>
          </a:p>
          <a:p>
            <a:pPr marL="0" marR="0" indent="0">
              <a:spcBef>
                <a:spcPts val="0"/>
              </a:spcBef>
              <a:spcAft>
                <a:spcPts val="0"/>
              </a:spcAft>
              <a:buNone/>
            </a:pPr>
            <a:r>
              <a:rPr lang="en-US" sz="2000" dirty="0">
                <a:latin typeface="Cambria" panose="02040503050406030204" pitchFamily="18" charset="0"/>
                <a:ea typeface="Times New Roman" panose="02020603050405020304" pitchFamily="18" charset="0"/>
              </a:rPr>
              <a:t>2.  When feasible, the Air Traffic Manager (ATM) provides tower cab tours as part of pilot training, driver training, and tenant familiarity. </a:t>
            </a:r>
          </a:p>
          <a:p>
            <a:pPr marL="0" marR="0" indent="0">
              <a:spcBef>
                <a:spcPts val="0"/>
              </a:spcBef>
              <a:spcAft>
                <a:spcPts val="0"/>
              </a:spcAft>
              <a:buNone/>
            </a:pPr>
            <a:r>
              <a:rPr lang="en-US" sz="2000" dirty="0">
                <a:latin typeface="Cambria" panose="02040503050406030204" pitchFamily="18" charset="0"/>
                <a:ea typeface="Times New Roman" panose="02020603050405020304" pitchFamily="18" charset="0"/>
              </a:rPr>
              <a:t>3.  Initial and annual driver training is provided to tenants needing access to the movement and on-movement areas. The training includes information on the difference between different markings and confusing areas of the airport.    Driver training programs at the airport represent a very strong commitment to  the reduction of vehicle pedestrian deviations. </a:t>
            </a:r>
          </a:p>
          <a:p>
            <a:pPr marL="0" marR="0" indent="0">
              <a:spcBef>
                <a:spcPts val="0"/>
              </a:spcBef>
              <a:spcAft>
                <a:spcPts val="0"/>
              </a:spcAft>
              <a:buNone/>
            </a:pPr>
            <a:r>
              <a:rPr lang="en-US" sz="2000" dirty="0">
                <a:latin typeface="Cambria" panose="02040503050406030204" pitchFamily="18" charset="0"/>
                <a:ea typeface="Times New Roman" panose="02020603050405020304" pitchFamily="18" charset="0"/>
              </a:rPr>
              <a:t>4.  ARFF, Airport Operations, and airport tenants use perimeter roads (not       movement areas) when moving on the airport surface. </a:t>
            </a:r>
          </a:p>
          <a:p>
            <a:pPr marL="0" marR="0" indent="0">
              <a:spcBef>
                <a:spcPts val="0"/>
              </a:spcBef>
              <a:spcAft>
                <a:spcPts val="0"/>
              </a:spcAft>
              <a:buNone/>
            </a:pPr>
            <a:r>
              <a:rPr lang="en-US" sz="2000" dirty="0">
                <a:latin typeface="Cambria" panose="02040503050406030204" pitchFamily="18" charset="0"/>
                <a:ea typeface="Times New Roman" panose="02020603050405020304" pitchFamily="18" charset="0"/>
              </a:rPr>
              <a:t>5.  The ATM has provided a controller for outreach events in conjunction with the  FAASTeam, pilot associations, and ATC, to explain changes in ATC phraseology and other, related topics. </a:t>
            </a:r>
          </a:p>
          <a:p>
            <a:pPr marL="0" marR="0" indent="0">
              <a:spcBef>
                <a:spcPts val="0"/>
              </a:spcBef>
              <a:spcAft>
                <a:spcPts val="0"/>
              </a:spcAft>
              <a:buNone/>
            </a:pPr>
            <a:endParaRPr lang="en-US" dirty="0">
              <a:solidFill>
                <a:srgbClr val="FF0000"/>
              </a:solidFill>
            </a:endParaRPr>
          </a:p>
        </p:txBody>
      </p:sp>
    </p:spTree>
    <p:extLst>
      <p:ext uri="{BB962C8B-B14F-4D97-AF65-F5344CB8AC3E}">
        <p14:creationId xmlns:p14="http://schemas.microsoft.com/office/powerpoint/2010/main" val="63243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228600"/>
            <a:ext cx="7543801" cy="715962"/>
          </a:xfrm>
        </p:spPr>
        <p:txBody>
          <a:bodyPr>
            <a:normAutofit/>
          </a:bodyPr>
          <a:lstStyle/>
          <a:p>
            <a:r>
              <a:rPr lang="en-US" sz="3600" dirty="0">
                <a:latin typeface="Arial Black" panose="020B0A04020102020204" pitchFamily="34" charset="0"/>
              </a:rPr>
              <a:t>RSAT Process Overview</a:t>
            </a:r>
          </a:p>
        </p:txBody>
      </p:sp>
      <p:sp>
        <p:nvSpPr>
          <p:cNvPr id="3" name="Content Placeholder 2"/>
          <p:cNvSpPr>
            <a:spLocks noGrp="1"/>
          </p:cNvSpPr>
          <p:nvPr>
            <p:ph idx="1"/>
          </p:nvPr>
        </p:nvSpPr>
        <p:spPr/>
        <p:txBody>
          <a:bodyPr>
            <a:noAutofit/>
          </a:bodyPr>
          <a:lstStyle/>
          <a:p>
            <a:pPr>
              <a:spcBef>
                <a:spcPts val="1200"/>
              </a:spcBef>
              <a:spcAft>
                <a:spcPts val="1200"/>
              </a:spcAft>
            </a:pPr>
            <a:r>
              <a:rPr lang="en-US" sz="2800" u="sng" dirty="0"/>
              <a:t>Purpose</a:t>
            </a:r>
            <a:r>
              <a:rPr lang="en-US" sz="2800" dirty="0"/>
              <a:t>: To bring local stakeholders together at least once per year to identify and mitigate the risks of significant surface events at your airport.</a:t>
            </a:r>
          </a:p>
          <a:p>
            <a:pPr>
              <a:spcBef>
                <a:spcPts val="1200"/>
              </a:spcBef>
              <a:spcAft>
                <a:spcPts val="1200"/>
              </a:spcAft>
            </a:pPr>
            <a:r>
              <a:rPr lang="en-US" sz="2800" u="sng" dirty="0"/>
              <a:t>Process:</a:t>
            </a:r>
          </a:p>
          <a:p>
            <a:pPr lvl="1">
              <a:spcBef>
                <a:spcPts val="600"/>
              </a:spcBef>
              <a:spcAft>
                <a:spcPts val="600"/>
              </a:spcAft>
            </a:pPr>
            <a:r>
              <a:rPr lang="en-US" sz="2200" dirty="0"/>
              <a:t>Review Incident History</a:t>
            </a:r>
          </a:p>
          <a:p>
            <a:pPr lvl="1">
              <a:spcBef>
                <a:spcPts val="600"/>
              </a:spcBef>
              <a:spcAft>
                <a:spcPts val="600"/>
              </a:spcAft>
            </a:pPr>
            <a:r>
              <a:rPr lang="en-US" sz="2200" dirty="0"/>
              <a:t>Review Action Item History</a:t>
            </a:r>
          </a:p>
          <a:p>
            <a:pPr lvl="1">
              <a:spcBef>
                <a:spcPts val="600"/>
              </a:spcBef>
              <a:spcAft>
                <a:spcPts val="600"/>
              </a:spcAft>
            </a:pPr>
            <a:r>
              <a:rPr lang="en-US" sz="2200" dirty="0"/>
              <a:t>Discuss Current Concerns</a:t>
            </a:r>
          </a:p>
          <a:p>
            <a:pPr lvl="1">
              <a:spcBef>
                <a:spcPts val="600"/>
              </a:spcBef>
              <a:spcAft>
                <a:spcPts val="600"/>
              </a:spcAft>
            </a:pPr>
            <a:r>
              <a:rPr lang="en-US" sz="2200" dirty="0"/>
              <a:t>Create FY2018 Runway Safety Action Plan and Action Items</a:t>
            </a:r>
          </a:p>
          <a:p>
            <a:pPr>
              <a:spcAft>
                <a:spcPts val="1200"/>
              </a:spcAft>
            </a:pPr>
            <a:endParaRPr lang="en-US" sz="1800" dirty="0"/>
          </a:p>
        </p:txBody>
      </p:sp>
    </p:spTree>
    <p:extLst>
      <p:ext uri="{BB962C8B-B14F-4D97-AF65-F5344CB8AC3E}">
        <p14:creationId xmlns:p14="http://schemas.microsoft.com/office/powerpoint/2010/main" val="185544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Best Practices</a:t>
            </a:r>
          </a:p>
        </p:txBody>
      </p:sp>
      <p:sp>
        <p:nvSpPr>
          <p:cNvPr id="5" name="Content Placeholder 4"/>
          <p:cNvSpPr>
            <a:spLocks noGrp="1"/>
          </p:cNvSpPr>
          <p:nvPr>
            <p:ph idx="1"/>
          </p:nvPr>
        </p:nvSpPr>
        <p:spPr>
          <a:xfrm>
            <a:off x="381000" y="1447800"/>
            <a:ext cx="8256892" cy="4419600"/>
          </a:xfrm>
        </p:spPr>
        <p:txBody>
          <a:bodyPr/>
          <a:lstStyle/>
          <a:p>
            <a:pPr marL="0" marR="0" indent="0">
              <a:spcBef>
                <a:spcPts val="0"/>
              </a:spcBef>
              <a:spcAft>
                <a:spcPts val="0"/>
              </a:spcAft>
              <a:buNone/>
            </a:pPr>
            <a:r>
              <a:rPr lang="en-US" sz="1800" dirty="0">
                <a:latin typeface="Cambria" panose="02040503050406030204" pitchFamily="18" charset="0"/>
              </a:rPr>
              <a:t>6.  The LGB Airport staff takes a strongly proactive posture regarding their       participation in the RSAT process and response to action items. </a:t>
            </a:r>
          </a:p>
          <a:p>
            <a:pPr marL="0" marR="0" indent="0">
              <a:spcBef>
                <a:spcPts val="0"/>
              </a:spcBef>
              <a:spcAft>
                <a:spcPts val="0"/>
              </a:spcAft>
              <a:buNone/>
            </a:pPr>
            <a:r>
              <a:rPr lang="en-US" sz="1800" dirty="0">
                <a:latin typeface="Cambria" panose="02040503050406030204" pitchFamily="18" charset="0"/>
              </a:rPr>
              <a:t>7.  FAA technicians follow published inspection and repair routes on the airport,       and have published their own local guide (see below). (change to utilize from       published). </a:t>
            </a:r>
          </a:p>
          <a:p>
            <a:pPr marL="0" marR="0" indent="0">
              <a:spcBef>
                <a:spcPts val="0"/>
              </a:spcBef>
              <a:spcAft>
                <a:spcPts val="0"/>
              </a:spcAft>
              <a:buNone/>
            </a:pPr>
            <a:r>
              <a:rPr lang="en-US" sz="1800" dirty="0">
                <a:latin typeface="Cambria" panose="02040503050406030204" pitchFamily="18" charset="0"/>
              </a:rPr>
              <a:t>8.  Long Beach Airport has a website (www.LGB.rog) which depicts information       for pilots, including links to an airport diagram, Helicopter Pilot Guide, ATC       Hold Short Procedures, and NOTAMs. </a:t>
            </a:r>
          </a:p>
          <a:p>
            <a:pPr marL="0" marR="0" indent="0">
              <a:spcBef>
                <a:spcPts val="0"/>
              </a:spcBef>
              <a:spcAft>
                <a:spcPts val="0"/>
              </a:spcAft>
              <a:buNone/>
            </a:pPr>
            <a:r>
              <a:rPr lang="en-US" sz="1800" dirty="0">
                <a:latin typeface="Cambria" panose="02040503050406030204" pitchFamily="18" charset="0"/>
              </a:rPr>
              <a:t>9.  Tower proactively includes specific Hot Spot awareness in their controller       classroom training program, including to not cross runways at Hot Spot       Locations unless operationally necessary. </a:t>
            </a:r>
          </a:p>
          <a:p>
            <a:pPr marL="0" marR="0" indent="0">
              <a:spcBef>
                <a:spcPts val="0"/>
              </a:spcBef>
              <a:spcAft>
                <a:spcPts val="0"/>
              </a:spcAft>
              <a:buNone/>
            </a:pPr>
            <a:r>
              <a:rPr lang="en-US" sz="1800" dirty="0">
                <a:latin typeface="Cambria" panose="02040503050406030204" pitchFamily="18" charset="0"/>
              </a:rPr>
              <a:t>10.  Tower sends controllers on airfield tours when staffing permits, providing a        cross-operation training opportunity with Airport Operations personnel. </a:t>
            </a:r>
          </a:p>
          <a:p>
            <a:pPr marL="0" marR="0" indent="0">
              <a:spcBef>
                <a:spcPts val="0"/>
              </a:spcBef>
              <a:spcAft>
                <a:spcPts val="0"/>
              </a:spcAft>
              <a:buNone/>
            </a:pPr>
            <a:endParaRPr lang="en-US" dirty="0">
              <a:solidFill>
                <a:srgbClr val="FF0000"/>
              </a:solidFill>
            </a:endParaRPr>
          </a:p>
        </p:txBody>
      </p:sp>
    </p:spTree>
    <p:extLst>
      <p:ext uri="{BB962C8B-B14F-4D97-AF65-F5344CB8AC3E}">
        <p14:creationId xmlns:p14="http://schemas.microsoft.com/office/powerpoint/2010/main" val="2436744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New Action Items</a:t>
            </a:r>
          </a:p>
        </p:txBody>
      </p:sp>
      <p:sp>
        <p:nvSpPr>
          <p:cNvPr id="3" name="Content Placeholder 2"/>
          <p:cNvSpPr>
            <a:spLocks noGrp="1"/>
          </p:cNvSpPr>
          <p:nvPr>
            <p:ph idx="1"/>
          </p:nvPr>
        </p:nvSpPr>
        <p:spPr/>
        <p:txBody>
          <a:bodyPr/>
          <a:lstStyle/>
          <a:p>
            <a:r>
              <a:rPr lang="en-US" dirty="0"/>
              <a:t>Action Items are non-regulatory, voluntary, and flexible.</a:t>
            </a:r>
          </a:p>
          <a:p>
            <a:r>
              <a:rPr lang="en-US" dirty="0"/>
              <a:t>The party responsible for implementing and/or funding the action item must be in agreement with the Action Item.</a:t>
            </a:r>
          </a:p>
          <a:p>
            <a:r>
              <a:rPr lang="en-US" dirty="0"/>
              <a:t>Each action item should be specific and include a point of contact and anticipated completion date.</a:t>
            </a:r>
          </a:p>
        </p:txBody>
      </p:sp>
    </p:spTree>
    <p:extLst>
      <p:ext uri="{BB962C8B-B14F-4D97-AF65-F5344CB8AC3E}">
        <p14:creationId xmlns:p14="http://schemas.microsoft.com/office/powerpoint/2010/main" val="2692869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91" y="198438"/>
            <a:ext cx="7543801" cy="715962"/>
          </a:xfrm>
        </p:spPr>
        <p:txBody>
          <a:bodyPr>
            <a:normAutofit/>
          </a:bodyPr>
          <a:lstStyle/>
          <a:p>
            <a:r>
              <a:rPr lang="en-US" sz="3600" dirty="0">
                <a:latin typeface="Arial Black" panose="020B0A04020102020204" pitchFamily="34" charset="0"/>
              </a:rPr>
              <a:t>Adjourn</a:t>
            </a:r>
          </a:p>
        </p:txBody>
      </p:sp>
      <p:sp>
        <p:nvSpPr>
          <p:cNvPr id="3" name="Content Placeholder 2"/>
          <p:cNvSpPr>
            <a:spLocks noGrp="1"/>
          </p:cNvSpPr>
          <p:nvPr>
            <p:ph idx="1"/>
          </p:nvPr>
        </p:nvSpPr>
        <p:spPr/>
        <p:txBody>
          <a:bodyPr>
            <a:normAutofit/>
          </a:bodyPr>
          <a:lstStyle/>
          <a:p>
            <a:pPr marL="114300" indent="0" algn="ctr">
              <a:spcBef>
                <a:spcPts val="0"/>
              </a:spcBef>
              <a:buNone/>
            </a:pPr>
            <a:r>
              <a:rPr lang="en-US" sz="2800" dirty="0"/>
              <a:t>Please ensure your contact information is on the sign-in sheet. </a:t>
            </a:r>
          </a:p>
          <a:p>
            <a:pPr marL="114300" indent="0" algn="ctr">
              <a:spcBef>
                <a:spcPts val="0"/>
              </a:spcBef>
              <a:buNone/>
            </a:pPr>
            <a:endParaRPr lang="en-US" sz="2800" dirty="0"/>
          </a:p>
          <a:p>
            <a:pPr marL="114300" indent="0" algn="ctr">
              <a:spcBef>
                <a:spcPts val="0"/>
              </a:spcBef>
              <a:buNone/>
            </a:pPr>
            <a:endParaRPr lang="en-US" sz="2800" dirty="0"/>
          </a:p>
          <a:p>
            <a:pPr marL="114300" indent="0" algn="ctr">
              <a:spcBef>
                <a:spcPts val="0"/>
              </a:spcBef>
              <a:buNone/>
            </a:pPr>
            <a:r>
              <a:rPr lang="en-US" sz="2800" dirty="0"/>
              <a:t>Thank you for your participation! </a:t>
            </a:r>
          </a:p>
          <a:p>
            <a:pPr marL="114300" indent="0" algn="ctr">
              <a:spcBef>
                <a:spcPts val="0"/>
              </a:spcBef>
              <a:buNone/>
            </a:pPr>
            <a:endParaRPr lang="en-US" sz="2800" dirty="0"/>
          </a:p>
        </p:txBody>
      </p:sp>
    </p:spTree>
    <p:extLst>
      <p:ext uri="{BB962C8B-B14F-4D97-AF65-F5344CB8AC3E}">
        <p14:creationId xmlns:p14="http://schemas.microsoft.com/office/powerpoint/2010/main" val="178336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anose="020B0A04020102020204" pitchFamily="34" charset="0"/>
              </a:rPr>
              <a:t>Definitions</a:t>
            </a:r>
          </a:p>
        </p:txBody>
      </p:sp>
      <p:sp>
        <p:nvSpPr>
          <p:cNvPr id="3" name="Content Placeholder 2"/>
          <p:cNvSpPr>
            <a:spLocks noGrp="1"/>
          </p:cNvSpPr>
          <p:nvPr>
            <p:ph idx="1"/>
          </p:nvPr>
        </p:nvSpPr>
        <p:spPr/>
        <p:txBody>
          <a:bodyPr>
            <a:normAutofit lnSpcReduction="10000"/>
          </a:bodyPr>
          <a:lstStyle/>
          <a:p>
            <a:pPr>
              <a:spcAft>
                <a:spcPts val="1200"/>
              </a:spcAft>
            </a:pPr>
            <a:r>
              <a:rPr lang="en-US" sz="2400" b="1" dirty="0"/>
              <a:t>Runway Incursion</a:t>
            </a:r>
            <a:r>
              <a:rPr lang="en-US" sz="2400" dirty="0"/>
              <a:t>:  T</a:t>
            </a:r>
            <a:r>
              <a:rPr lang="en-US" sz="2400" dirty="0">
                <a:solidFill>
                  <a:srgbClr val="000000"/>
                </a:solidFill>
              </a:rPr>
              <a:t>he incorrect presence of an aircraft, vehicle or person on the protected area of </a:t>
            </a:r>
            <a:r>
              <a:rPr lang="en-US" sz="2400" dirty="0"/>
              <a:t>a surface designated for the landing and take-off of aircraft. (This includes the Runway Safety Area (RSA).)</a:t>
            </a:r>
          </a:p>
          <a:p>
            <a:pPr>
              <a:spcAft>
                <a:spcPts val="1200"/>
              </a:spcAft>
            </a:pPr>
            <a:r>
              <a:rPr lang="en-US" sz="2400" b="1" dirty="0">
                <a:solidFill>
                  <a:srgbClr val="000000"/>
                </a:solidFill>
              </a:rPr>
              <a:t>Runway Excursion</a:t>
            </a:r>
            <a:r>
              <a:rPr lang="en-US" sz="2400" dirty="0">
                <a:solidFill>
                  <a:srgbClr val="000000"/>
                </a:solidFill>
              </a:rPr>
              <a:t>:  A veer off or overrun off the runway surface.</a:t>
            </a:r>
            <a:r>
              <a:rPr lang="en-US" sz="2400" b="1" dirty="0"/>
              <a:t> </a:t>
            </a:r>
          </a:p>
          <a:p>
            <a:pPr>
              <a:spcAft>
                <a:spcPts val="1200"/>
              </a:spcAft>
            </a:pPr>
            <a:r>
              <a:rPr lang="en-US" sz="2400" b="1" dirty="0"/>
              <a:t>Surface Incident</a:t>
            </a:r>
            <a:r>
              <a:rPr lang="en-US" sz="2400" dirty="0"/>
              <a:t>:  Unauthorized or unapproved movement within the designated movement area (excluding runway incursions) or an occurrence in that same area associated with the operation of an aircraft that affects or could affect the safety of flight.</a:t>
            </a:r>
          </a:p>
        </p:txBody>
      </p:sp>
    </p:spTree>
    <p:extLst>
      <p:ext uri="{BB962C8B-B14F-4D97-AF65-F5344CB8AC3E}">
        <p14:creationId xmlns:p14="http://schemas.microsoft.com/office/powerpoint/2010/main" val="288599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anose="020B0A04020102020204" pitchFamily="34" charset="0"/>
              </a:rPr>
              <a:t>Definitions</a:t>
            </a:r>
            <a:r>
              <a:rPr lang="en-US" sz="3600" dirty="0"/>
              <a:t>	</a:t>
            </a:r>
          </a:p>
        </p:txBody>
      </p:sp>
      <p:sp>
        <p:nvSpPr>
          <p:cNvPr id="5" name="Content Placeholder 4"/>
          <p:cNvSpPr>
            <a:spLocks noGrp="1"/>
          </p:cNvSpPr>
          <p:nvPr>
            <p:ph idx="1"/>
          </p:nvPr>
        </p:nvSpPr>
        <p:spPr/>
        <p:txBody>
          <a:bodyPr/>
          <a:lstStyle/>
          <a:p>
            <a:pPr marL="0" indent="0">
              <a:buNone/>
            </a:pPr>
            <a:r>
              <a:rPr lang="en-US" sz="2400" b="1" dirty="0"/>
              <a:t>Types of Surface Events:</a:t>
            </a:r>
          </a:p>
          <a:p>
            <a:r>
              <a:rPr lang="en-US" sz="2200" b="1" dirty="0"/>
              <a:t>Operational Incident (OI) </a:t>
            </a:r>
            <a:r>
              <a:rPr lang="en-US" sz="2200" dirty="0"/>
              <a:t>– A surface event attributed to ATCT action or inaction.</a:t>
            </a:r>
          </a:p>
          <a:p>
            <a:r>
              <a:rPr lang="en-US" sz="2200" b="1" dirty="0"/>
              <a:t>Pilot Deviation (PD) </a:t>
            </a:r>
            <a:r>
              <a:rPr lang="en-US" sz="2200" dirty="0"/>
              <a:t>– A surface event caused by a pilot or other person operating an aircraft under its own power.</a:t>
            </a:r>
          </a:p>
          <a:p>
            <a:r>
              <a:rPr lang="en-US" sz="2200" b="1" dirty="0"/>
              <a:t>Vehicle or Pedestrian Deviation (VPD) </a:t>
            </a:r>
            <a:r>
              <a:rPr lang="en-US" sz="2200" dirty="0"/>
              <a:t>– A surface event caused by a vehicle driver or pedestrian </a:t>
            </a:r>
          </a:p>
          <a:p>
            <a:r>
              <a:rPr lang="en-US" sz="2200" b="1" dirty="0"/>
              <a:t>Other</a:t>
            </a:r>
            <a:r>
              <a:rPr lang="en-US" sz="2200" dirty="0"/>
              <a:t> – Surface events which cannot clearly be attributed to a mistake or incorrect action by an air traffic controller, pilot, driver, or pedestrian will be classified as “other.” These events would include incursions caused by equipment failure or other factors.</a:t>
            </a:r>
          </a:p>
        </p:txBody>
      </p:sp>
    </p:spTree>
    <p:extLst>
      <p:ext uri="{BB962C8B-B14F-4D97-AF65-F5344CB8AC3E}">
        <p14:creationId xmlns:p14="http://schemas.microsoft.com/office/powerpoint/2010/main" val="105019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781" y="198438"/>
            <a:ext cx="7883607" cy="715962"/>
          </a:xfrm>
        </p:spPr>
        <p:txBody>
          <a:bodyPr>
            <a:noAutofit/>
          </a:bodyPr>
          <a:lstStyle/>
          <a:p>
            <a:r>
              <a:rPr lang="en-US" sz="3600" b="1" dirty="0"/>
              <a:t>Definitions - Severity Category </a:t>
            </a:r>
          </a:p>
        </p:txBody>
      </p:sp>
      <p:pic>
        <p:nvPicPr>
          <p:cNvPr id="7" name="Content Placeholder 6"/>
          <p:cNvPicPr>
            <a:picLocks noGrp="1" noChangeAspect="1"/>
          </p:cNvPicPr>
          <p:nvPr>
            <p:ph idx="1"/>
          </p:nvPr>
        </p:nvPicPr>
        <p:blipFill>
          <a:blip r:embed="rId3"/>
          <a:stretch>
            <a:fillRect/>
          </a:stretch>
        </p:blipFill>
        <p:spPr>
          <a:xfrm>
            <a:off x="4197063" y="3067631"/>
            <a:ext cx="749873" cy="524301"/>
          </a:xfrm>
          <a:prstGeom prst="rect">
            <a:avLst/>
          </a:prstGeom>
        </p:spPr>
      </p:pic>
      <p:pic>
        <p:nvPicPr>
          <p:cNvPr id="9" name="Picture 8"/>
          <p:cNvPicPr>
            <a:picLocks noChangeAspect="1"/>
          </p:cNvPicPr>
          <p:nvPr/>
        </p:nvPicPr>
        <p:blipFill>
          <a:blip r:embed="rId4"/>
          <a:stretch>
            <a:fillRect/>
          </a:stretch>
        </p:blipFill>
        <p:spPr>
          <a:xfrm>
            <a:off x="1313392" y="1905000"/>
            <a:ext cx="670618" cy="36579"/>
          </a:xfrm>
          <a:prstGeom prst="rect">
            <a:avLst/>
          </a:prstGeom>
        </p:spPr>
      </p:pic>
      <p:pic>
        <p:nvPicPr>
          <p:cNvPr id="10" name="Picture 9"/>
          <p:cNvPicPr>
            <a:picLocks noChangeAspect="1"/>
          </p:cNvPicPr>
          <p:nvPr/>
        </p:nvPicPr>
        <p:blipFill>
          <a:blip r:embed="rId4"/>
          <a:stretch>
            <a:fillRect/>
          </a:stretch>
        </p:blipFill>
        <p:spPr>
          <a:xfrm>
            <a:off x="4389091" y="3563110"/>
            <a:ext cx="670618" cy="36579"/>
          </a:xfrm>
          <a:prstGeom prst="rect">
            <a:avLst/>
          </a:prstGeom>
        </p:spPr>
      </p:pic>
      <p:pic>
        <p:nvPicPr>
          <p:cNvPr id="12" name="Picture 11"/>
          <p:cNvPicPr>
            <a:picLocks noChangeAspect="1"/>
          </p:cNvPicPr>
          <p:nvPr/>
        </p:nvPicPr>
        <p:blipFill>
          <a:blip r:embed="rId5"/>
          <a:stretch>
            <a:fillRect/>
          </a:stretch>
        </p:blipFill>
        <p:spPr>
          <a:xfrm>
            <a:off x="152400" y="943789"/>
            <a:ext cx="8825699" cy="762908"/>
          </a:xfrm>
          <a:prstGeom prst="rect">
            <a:avLst/>
          </a:prstGeom>
        </p:spPr>
      </p:pic>
      <p:pic>
        <p:nvPicPr>
          <p:cNvPr id="13" name="Picture 12"/>
          <p:cNvPicPr>
            <a:picLocks noChangeAspect="1"/>
          </p:cNvPicPr>
          <p:nvPr/>
        </p:nvPicPr>
        <p:blipFill>
          <a:blip r:embed="rId4"/>
          <a:stretch>
            <a:fillRect/>
          </a:stretch>
        </p:blipFill>
        <p:spPr>
          <a:xfrm>
            <a:off x="4038547" y="2978405"/>
            <a:ext cx="962308" cy="575780"/>
          </a:xfrm>
          <a:prstGeom prst="rect">
            <a:avLst/>
          </a:prstGeom>
        </p:spPr>
      </p:pic>
      <p:pic>
        <p:nvPicPr>
          <p:cNvPr id="14" name="Picture 13"/>
          <p:cNvPicPr>
            <a:picLocks noChangeAspect="1"/>
          </p:cNvPicPr>
          <p:nvPr/>
        </p:nvPicPr>
        <p:blipFill>
          <a:blip r:embed="rId6"/>
          <a:stretch>
            <a:fillRect/>
          </a:stretch>
        </p:blipFill>
        <p:spPr>
          <a:xfrm flipV="1">
            <a:off x="7620000" y="1325243"/>
            <a:ext cx="664522" cy="107329"/>
          </a:xfrm>
          <a:prstGeom prst="rect">
            <a:avLst/>
          </a:prstGeom>
        </p:spPr>
      </p:pic>
      <p:pic>
        <p:nvPicPr>
          <p:cNvPr id="15" name="Picture 14"/>
          <p:cNvPicPr>
            <a:picLocks noChangeAspect="1"/>
          </p:cNvPicPr>
          <p:nvPr/>
        </p:nvPicPr>
        <p:blipFill>
          <a:blip r:embed="rId7"/>
          <a:stretch>
            <a:fillRect/>
          </a:stretch>
        </p:blipFill>
        <p:spPr>
          <a:xfrm>
            <a:off x="6448095" y="1322834"/>
            <a:ext cx="664522" cy="109738"/>
          </a:xfrm>
          <a:prstGeom prst="rect">
            <a:avLst/>
          </a:prstGeom>
        </p:spPr>
      </p:pic>
      <p:pic>
        <p:nvPicPr>
          <p:cNvPr id="16" name="Picture 15"/>
          <p:cNvPicPr>
            <a:picLocks noChangeAspect="1"/>
          </p:cNvPicPr>
          <p:nvPr/>
        </p:nvPicPr>
        <p:blipFill>
          <a:blip r:embed="rId7"/>
          <a:stretch>
            <a:fillRect/>
          </a:stretch>
        </p:blipFill>
        <p:spPr>
          <a:xfrm>
            <a:off x="5325911" y="1322834"/>
            <a:ext cx="664522" cy="109738"/>
          </a:xfrm>
          <a:prstGeom prst="rect">
            <a:avLst/>
          </a:prstGeom>
        </p:spPr>
      </p:pic>
      <p:pic>
        <p:nvPicPr>
          <p:cNvPr id="17" name="Picture 16"/>
          <p:cNvPicPr>
            <a:picLocks noChangeAspect="1"/>
          </p:cNvPicPr>
          <p:nvPr/>
        </p:nvPicPr>
        <p:blipFill>
          <a:blip r:embed="rId7"/>
          <a:stretch>
            <a:fillRect/>
          </a:stretch>
        </p:blipFill>
        <p:spPr>
          <a:xfrm>
            <a:off x="4266166" y="1305768"/>
            <a:ext cx="664522" cy="109738"/>
          </a:xfrm>
          <a:prstGeom prst="rect">
            <a:avLst/>
          </a:prstGeom>
        </p:spPr>
      </p:pic>
      <p:pic>
        <p:nvPicPr>
          <p:cNvPr id="18" name="Picture 17"/>
          <p:cNvPicPr>
            <a:picLocks noChangeAspect="1"/>
          </p:cNvPicPr>
          <p:nvPr/>
        </p:nvPicPr>
        <p:blipFill>
          <a:blip r:embed="rId7"/>
          <a:stretch>
            <a:fillRect/>
          </a:stretch>
        </p:blipFill>
        <p:spPr>
          <a:xfrm>
            <a:off x="3225098" y="1305768"/>
            <a:ext cx="664522" cy="109738"/>
          </a:xfrm>
          <a:prstGeom prst="rect">
            <a:avLst/>
          </a:prstGeom>
        </p:spPr>
      </p:pic>
      <p:pic>
        <p:nvPicPr>
          <p:cNvPr id="19" name="Picture 18"/>
          <p:cNvPicPr>
            <a:picLocks noChangeAspect="1"/>
          </p:cNvPicPr>
          <p:nvPr/>
        </p:nvPicPr>
        <p:blipFill>
          <a:blip r:embed="rId7"/>
          <a:stretch>
            <a:fillRect/>
          </a:stretch>
        </p:blipFill>
        <p:spPr>
          <a:xfrm>
            <a:off x="2257922" y="1322834"/>
            <a:ext cx="664522" cy="109738"/>
          </a:xfrm>
          <a:prstGeom prst="rect">
            <a:avLst/>
          </a:prstGeom>
        </p:spPr>
      </p:pic>
      <p:pic>
        <p:nvPicPr>
          <p:cNvPr id="22" name="Picture 21"/>
          <p:cNvPicPr>
            <a:picLocks noChangeAspect="1"/>
          </p:cNvPicPr>
          <p:nvPr/>
        </p:nvPicPr>
        <p:blipFill>
          <a:blip r:embed="rId4"/>
          <a:stretch>
            <a:fillRect/>
          </a:stretch>
        </p:blipFill>
        <p:spPr>
          <a:xfrm flipV="1">
            <a:off x="310711" y="1205290"/>
            <a:ext cx="670618" cy="45719"/>
          </a:xfrm>
          <a:prstGeom prst="rect">
            <a:avLst/>
          </a:prstGeom>
        </p:spPr>
      </p:pic>
      <p:pic>
        <p:nvPicPr>
          <p:cNvPr id="24" name="Picture 23"/>
          <p:cNvPicPr>
            <a:picLocks noChangeAspect="1"/>
          </p:cNvPicPr>
          <p:nvPr/>
        </p:nvPicPr>
        <p:blipFill>
          <a:blip r:embed="rId8"/>
          <a:stretch>
            <a:fillRect/>
          </a:stretch>
        </p:blipFill>
        <p:spPr>
          <a:xfrm>
            <a:off x="680355" y="2373250"/>
            <a:ext cx="591363" cy="646232"/>
          </a:xfrm>
          <a:prstGeom prst="rect">
            <a:avLst/>
          </a:prstGeom>
        </p:spPr>
      </p:pic>
      <p:pic>
        <p:nvPicPr>
          <p:cNvPr id="25" name="Picture 24"/>
          <p:cNvPicPr>
            <a:picLocks noChangeAspect="1"/>
          </p:cNvPicPr>
          <p:nvPr/>
        </p:nvPicPr>
        <p:blipFill>
          <a:blip r:embed="rId9"/>
          <a:stretch>
            <a:fillRect/>
          </a:stretch>
        </p:blipFill>
        <p:spPr>
          <a:xfrm>
            <a:off x="421647" y="2949933"/>
            <a:ext cx="1085182" cy="816935"/>
          </a:xfrm>
          <a:prstGeom prst="rect">
            <a:avLst/>
          </a:prstGeom>
        </p:spPr>
      </p:pic>
      <p:pic>
        <p:nvPicPr>
          <p:cNvPr id="26" name="Picture 25"/>
          <p:cNvPicPr>
            <a:picLocks noChangeAspect="1"/>
          </p:cNvPicPr>
          <p:nvPr/>
        </p:nvPicPr>
        <p:blipFill>
          <a:blip r:embed="rId10"/>
          <a:stretch>
            <a:fillRect/>
          </a:stretch>
        </p:blipFill>
        <p:spPr>
          <a:xfrm>
            <a:off x="1563350" y="1706697"/>
            <a:ext cx="420660" cy="4694103"/>
          </a:xfrm>
          <a:prstGeom prst="rect">
            <a:avLst/>
          </a:prstGeom>
        </p:spPr>
      </p:pic>
      <p:pic>
        <p:nvPicPr>
          <p:cNvPr id="28" name="Picture 27"/>
          <p:cNvPicPr>
            <a:picLocks noChangeAspect="1"/>
          </p:cNvPicPr>
          <p:nvPr/>
        </p:nvPicPr>
        <p:blipFill>
          <a:blip r:embed="rId11"/>
          <a:stretch>
            <a:fillRect/>
          </a:stretch>
        </p:blipFill>
        <p:spPr>
          <a:xfrm>
            <a:off x="1563350" y="2555012"/>
            <a:ext cx="420660" cy="231668"/>
          </a:xfrm>
          <a:prstGeom prst="rect">
            <a:avLst/>
          </a:prstGeom>
        </p:spPr>
      </p:pic>
      <p:pic>
        <p:nvPicPr>
          <p:cNvPr id="29" name="Picture 28"/>
          <p:cNvPicPr>
            <a:picLocks noChangeAspect="1"/>
          </p:cNvPicPr>
          <p:nvPr/>
        </p:nvPicPr>
        <p:blipFill>
          <a:blip r:embed="rId12"/>
          <a:stretch>
            <a:fillRect/>
          </a:stretch>
        </p:blipFill>
        <p:spPr>
          <a:xfrm>
            <a:off x="2474633" y="2347730"/>
            <a:ext cx="591363" cy="646232"/>
          </a:xfrm>
          <a:prstGeom prst="rect">
            <a:avLst/>
          </a:prstGeom>
        </p:spPr>
      </p:pic>
      <p:pic>
        <p:nvPicPr>
          <p:cNvPr id="30" name="Picture 29"/>
          <p:cNvPicPr>
            <a:picLocks noChangeAspect="1"/>
          </p:cNvPicPr>
          <p:nvPr/>
        </p:nvPicPr>
        <p:blipFill>
          <a:blip r:embed="rId13"/>
          <a:stretch>
            <a:fillRect/>
          </a:stretch>
        </p:blipFill>
        <p:spPr>
          <a:xfrm flipH="1">
            <a:off x="1716776" y="1702698"/>
            <a:ext cx="70474" cy="4698102"/>
          </a:xfrm>
          <a:prstGeom prst="rect">
            <a:avLst/>
          </a:prstGeom>
        </p:spPr>
      </p:pic>
      <p:pic>
        <p:nvPicPr>
          <p:cNvPr id="27" name="Picture 26"/>
          <p:cNvPicPr>
            <a:picLocks noChangeAspect="1"/>
          </p:cNvPicPr>
          <p:nvPr/>
        </p:nvPicPr>
        <p:blipFill>
          <a:blip r:embed="rId14"/>
          <a:stretch>
            <a:fillRect/>
          </a:stretch>
        </p:blipFill>
        <p:spPr>
          <a:xfrm>
            <a:off x="1532867" y="2332172"/>
            <a:ext cx="481626" cy="402371"/>
          </a:xfrm>
          <a:prstGeom prst="rect">
            <a:avLst/>
          </a:prstGeom>
        </p:spPr>
      </p:pic>
      <p:pic>
        <p:nvPicPr>
          <p:cNvPr id="31" name="Picture 30"/>
          <p:cNvPicPr>
            <a:picLocks noChangeAspect="1"/>
          </p:cNvPicPr>
          <p:nvPr/>
        </p:nvPicPr>
        <p:blipFill>
          <a:blip r:embed="rId15"/>
          <a:stretch>
            <a:fillRect/>
          </a:stretch>
        </p:blipFill>
        <p:spPr>
          <a:xfrm>
            <a:off x="2264920" y="2921652"/>
            <a:ext cx="999831" cy="1249788"/>
          </a:xfrm>
          <a:prstGeom prst="rect">
            <a:avLst/>
          </a:prstGeom>
        </p:spPr>
      </p:pic>
      <p:pic>
        <p:nvPicPr>
          <p:cNvPr id="32" name="Picture 31"/>
          <p:cNvPicPr>
            <a:picLocks noChangeAspect="1"/>
          </p:cNvPicPr>
          <p:nvPr/>
        </p:nvPicPr>
        <p:blipFill>
          <a:blip r:embed="rId10"/>
          <a:stretch>
            <a:fillRect/>
          </a:stretch>
        </p:blipFill>
        <p:spPr>
          <a:xfrm>
            <a:off x="3374021" y="1702698"/>
            <a:ext cx="420660" cy="4698102"/>
          </a:xfrm>
          <a:prstGeom prst="rect">
            <a:avLst/>
          </a:prstGeom>
        </p:spPr>
      </p:pic>
      <p:pic>
        <p:nvPicPr>
          <p:cNvPr id="33" name="Picture 32"/>
          <p:cNvPicPr>
            <a:picLocks noChangeAspect="1"/>
          </p:cNvPicPr>
          <p:nvPr/>
        </p:nvPicPr>
        <p:blipFill>
          <a:blip r:embed="rId16"/>
          <a:stretch>
            <a:fillRect/>
          </a:stretch>
        </p:blipFill>
        <p:spPr>
          <a:xfrm>
            <a:off x="3570781" y="1722617"/>
            <a:ext cx="67062" cy="4700423"/>
          </a:xfrm>
          <a:prstGeom prst="rect">
            <a:avLst/>
          </a:prstGeom>
        </p:spPr>
      </p:pic>
      <p:pic>
        <p:nvPicPr>
          <p:cNvPr id="34" name="Picture 33"/>
          <p:cNvPicPr>
            <a:picLocks noChangeAspect="1"/>
          </p:cNvPicPr>
          <p:nvPr/>
        </p:nvPicPr>
        <p:blipFill>
          <a:blip r:embed="rId17"/>
          <a:stretch>
            <a:fillRect/>
          </a:stretch>
        </p:blipFill>
        <p:spPr>
          <a:xfrm>
            <a:off x="3375550" y="2555012"/>
            <a:ext cx="426757" cy="231668"/>
          </a:xfrm>
          <a:prstGeom prst="rect">
            <a:avLst/>
          </a:prstGeom>
        </p:spPr>
      </p:pic>
      <p:pic>
        <p:nvPicPr>
          <p:cNvPr id="35" name="Picture 34"/>
          <p:cNvPicPr>
            <a:picLocks noChangeAspect="1"/>
          </p:cNvPicPr>
          <p:nvPr/>
        </p:nvPicPr>
        <p:blipFill>
          <a:blip r:embed="rId18"/>
          <a:stretch>
            <a:fillRect/>
          </a:stretch>
        </p:blipFill>
        <p:spPr>
          <a:xfrm>
            <a:off x="3396177" y="2071101"/>
            <a:ext cx="420660" cy="353599"/>
          </a:xfrm>
          <a:prstGeom prst="rect">
            <a:avLst/>
          </a:prstGeom>
        </p:spPr>
      </p:pic>
      <p:pic>
        <p:nvPicPr>
          <p:cNvPr id="36" name="Picture 35"/>
          <p:cNvPicPr>
            <a:picLocks noChangeAspect="1"/>
          </p:cNvPicPr>
          <p:nvPr/>
        </p:nvPicPr>
        <p:blipFill>
          <a:blip r:embed="rId19"/>
          <a:stretch>
            <a:fillRect/>
          </a:stretch>
        </p:blipFill>
        <p:spPr>
          <a:xfrm>
            <a:off x="5171122" y="1700377"/>
            <a:ext cx="420660" cy="4700423"/>
          </a:xfrm>
          <a:prstGeom prst="rect">
            <a:avLst/>
          </a:prstGeom>
        </p:spPr>
      </p:pic>
      <p:pic>
        <p:nvPicPr>
          <p:cNvPr id="37" name="Picture 36"/>
          <p:cNvPicPr>
            <a:picLocks noChangeAspect="1"/>
          </p:cNvPicPr>
          <p:nvPr/>
        </p:nvPicPr>
        <p:blipFill>
          <a:blip r:embed="rId20"/>
          <a:stretch>
            <a:fillRect/>
          </a:stretch>
        </p:blipFill>
        <p:spPr>
          <a:xfrm>
            <a:off x="7203918" y="1700377"/>
            <a:ext cx="420660" cy="4548024"/>
          </a:xfrm>
          <a:prstGeom prst="rect">
            <a:avLst/>
          </a:prstGeom>
        </p:spPr>
      </p:pic>
      <p:pic>
        <p:nvPicPr>
          <p:cNvPr id="38" name="Picture 37"/>
          <p:cNvPicPr>
            <a:picLocks noChangeAspect="1"/>
          </p:cNvPicPr>
          <p:nvPr/>
        </p:nvPicPr>
        <p:blipFill>
          <a:blip r:embed="rId16"/>
          <a:stretch>
            <a:fillRect/>
          </a:stretch>
        </p:blipFill>
        <p:spPr>
          <a:xfrm>
            <a:off x="5349319" y="1700376"/>
            <a:ext cx="67062" cy="4700423"/>
          </a:xfrm>
          <a:prstGeom prst="rect">
            <a:avLst/>
          </a:prstGeom>
        </p:spPr>
      </p:pic>
      <p:pic>
        <p:nvPicPr>
          <p:cNvPr id="39" name="Picture 38"/>
          <p:cNvPicPr>
            <a:picLocks noChangeAspect="1"/>
          </p:cNvPicPr>
          <p:nvPr/>
        </p:nvPicPr>
        <p:blipFill>
          <a:blip r:embed="rId16"/>
          <a:stretch>
            <a:fillRect/>
          </a:stretch>
        </p:blipFill>
        <p:spPr>
          <a:xfrm flipH="1">
            <a:off x="7383749" y="1700376"/>
            <a:ext cx="60997" cy="4548025"/>
          </a:xfrm>
          <a:prstGeom prst="rect">
            <a:avLst/>
          </a:prstGeom>
        </p:spPr>
      </p:pic>
      <p:pic>
        <p:nvPicPr>
          <p:cNvPr id="40" name="Picture 39"/>
          <p:cNvPicPr>
            <a:picLocks noChangeAspect="1"/>
          </p:cNvPicPr>
          <p:nvPr/>
        </p:nvPicPr>
        <p:blipFill>
          <a:blip r:embed="rId21"/>
          <a:stretch>
            <a:fillRect/>
          </a:stretch>
        </p:blipFill>
        <p:spPr>
          <a:xfrm>
            <a:off x="5188035" y="2586957"/>
            <a:ext cx="420660" cy="225572"/>
          </a:xfrm>
          <a:prstGeom prst="rect">
            <a:avLst/>
          </a:prstGeom>
        </p:spPr>
      </p:pic>
      <p:pic>
        <p:nvPicPr>
          <p:cNvPr id="41" name="Picture 40"/>
          <p:cNvPicPr>
            <a:picLocks noChangeAspect="1"/>
          </p:cNvPicPr>
          <p:nvPr/>
        </p:nvPicPr>
        <p:blipFill>
          <a:blip r:embed="rId22"/>
          <a:stretch>
            <a:fillRect/>
          </a:stretch>
        </p:blipFill>
        <p:spPr>
          <a:xfrm>
            <a:off x="5163648" y="1807493"/>
            <a:ext cx="469433" cy="414564"/>
          </a:xfrm>
          <a:prstGeom prst="rect">
            <a:avLst/>
          </a:prstGeom>
        </p:spPr>
      </p:pic>
      <p:pic>
        <p:nvPicPr>
          <p:cNvPr id="42" name="Picture 41"/>
          <p:cNvPicPr>
            <a:picLocks noChangeAspect="1"/>
          </p:cNvPicPr>
          <p:nvPr/>
        </p:nvPicPr>
        <p:blipFill>
          <a:blip r:embed="rId23"/>
          <a:stretch>
            <a:fillRect/>
          </a:stretch>
        </p:blipFill>
        <p:spPr>
          <a:xfrm>
            <a:off x="5762049" y="2949933"/>
            <a:ext cx="1207113" cy="1030313"/>
          </a:xfrm>
          <a:prstGeom prst="rect">
            <a:avLst/>
          </a:prstGeom>
          <a:ln>
            <a:solidFill>
              <a:schemeClr val="accent5">
                <a:lumMod val="50000"/>
              </a:schemeClr>
            </a:solidFill>
          </a:ln>
        </p:spPr>
      </p:pic>
      <p:pic>
        <p:nvPicPr>
          <p:cNvPr id="43" name="Picture 42"/>
          <p:cNvPicPr>
            <a:picLocks noChangeAspect="1"/>
          </p:cNvPicPr>
          <p:nvPr/>
        </p:nvPicPr>
        <p:blipFill>
          <a:blip r:embed="rId24"/>
          <a:stretch>
            <a:fillRect/>
          </a:stretch>
        </p:blipFill>
        <p:spPr>
          <a:xfrm>
            <a:off x="6050850" y="2352415"/>
            <a:ext cx="591363" cy="646232"/>
          </a:xfrm>
          <a:prstGeom prst="rect">
            <a:avLst/>
          </a:prstGeom>
        </p:spPr>
      </p:pic>
      <p:pic>
        <p:nvPicPr>
          <p:cNvPr id="44" name="Picture 43"/>
          <p:cNvPicPr>
            <a:picLocks noChangeAspect="1"/>
          </p:cNvPicPr>
          <p:nvPr/>
        </p:nvPicPr>
        <p:blipFill>
          <a:blip r:embed="rId25"/>
          <a:stretch>
            <a:fillRect/>
          </a:stretch>
        </p:blipFill>
        <p:spPr>
          <a:xfrm>
            <a:off x="7203917" y="1527298"/>
            <a:ext cx="420660" cy="402371"/>
          </a:xfrm>
          <a:prstGeom prst="rect">
            <a:avLst/>
          </a:prstGeom>
        </p:spPr>
      </p:pic>
      <p:pic>
        <p:nvPicPr>
          <p:cNvPr id="48" name="Picture 47" descr="Collision barely avvoided"/>
          <p:cNvPicPr>
            <a:picLocks noChangeAspect="1"/>
          </p:cNvPicPr>
          <p:nvPr/>
        </p:nvPicPr>
        <p:blipFill>
          <a:blip r:embed="rId26"/>
          <a:stretch>
            <a:fillRect/>
          </a:stretch>
        </p:blipFill>
        <p:spPr>
          <a:xfrm>
            <a:off x="7888137" y="2924905"/>
            <a:ext cx="963251" cy="816935"/>
          </a:xfrm>
          <a:prstGeom prst="rect">
            <a:avLst/>
          </a:prstGeom>
        </p:spPr>
      </p:pic>
      <p:pic>
        <p:nvPicPr>
          <p:cNvPr id="49" name="Picture 48"/>
          <p:cNvPicPr>
            <a:picLocks noChangeAspect="1"/>
          </p:cNvPicPr>
          <p:nvPr/>
        </p:nvPicPr>
        <p:blipFill>
          <a:blip r:embed="rId27"/>
          <a:stretch>
            <a:fillRect/>
          </a:stretch>
        </p:blipFill>
        <p:spPr>
          <a:xfrm>
            <a:off x="8042786" y="2332172"/>
            <a:ext cx="585267" cy="646232"/>
          </a:xfrm>
          <a:prstGeom prst="rect">
            <a:avLst/>
          </a:prstGeom>
        </p:spPr>
      </p:pic>
      <p:pic>
        <p:nvPicPr>
          <p:cNvPr id="50" name="Picture 49"/>
          <p:cNvPicPr>
            <a:picLocks noChangeAspect="1"/>
          </p:cNvPicPr>
          <p:nvPr/>
        </p:nvPicPr>
        <p:blipFill>
          <a:blip r:embed="rId21"/>
          <a:stretch>
            <a:fillRect/>
          </a:stretch>
        </p:blipFill>
        <p:spPr>
          <a:xfrm>
            <a:off x="7203917" y="2616660"/>
            <a:ext cx="420660" cy="225572"/>
          </a:xfrm>
          <a:prstGeom prst="rect">
            <a:avLst/>
          </a:prstGeom>
        </p:spPr>
      </p:pic>
      <p:pic>
        <p:nvPicPr>
          <p:cNvPr id="51" name="Picture 50"/>
          <p:cNvPicPr>
            <a:picLocks noChangeAspect="1"/>
          </p:cNvPicPr>
          <p:nvPr/>
        </p:nvPicPr>
        <p:blipFill>
          <a:blip r:embed="rId6"/>
          <a:stretch>
            <a:fillRect/>
          </a:stretch>
        </p:blipFill>
        <p:spPr>
          <a:xfrm>
            <a:off x="8509953" y="1322834"/>
            <a:ext cx="451626" cy="109738"/>
          </a:xfrm>
          <a:prstGeom prst="rect">
            <a:avLst/>
          </a:prstGeom>
        </p:spPr>
      </p:pic>
      <p:pic>
        <p:nvPicPr>
          <p:cNvPr id="53" name="Picture 52"/>
          <p:cNvPicPr>
            <a:picLocks noChangeAspect="1"/>
          </p:cNvPicPr>
          <p:nvPr/>
        </p:nvPicPr>
        <p:blipFill>
          <a:blip r:embed="rId28"/>
          <a:stretch>
            <a:fillRect/>
          </a:stretch>
        </p:blipFill>
        <p:spPr>
          <a:xfrm>
            <a:off x="76200" y="4332267"/>
            <a:ext cx="9067800" cy="1408298"/>
          </a:xfrm>
          <a:prstGeom prst="rect">
            <a:avLst/>
          </a:prstGeom>
        </p:spPr>
      </p:pic>
      <p:pic>
        <p:nvPicPr>
          <p:cNvPr id="54" name="Picture 53"/>
          <p:cNvPicPr>
            <a:picLocks noChangeAspect="1"/>
          </p:cNvPicPr>
          <p:nvPr/>
        </p:nvPicPr>
        <p:blipFill>
          <a:blip r:embed="rId29"/>
          <a:stretch>
            <a:fillRect/>
          </a:stretch>
        </p:blipFill>
        <p:spPr>
          <a:xfrm>
            <a:off x="310711" y="1081328"/>
            <a:ext cx="670618" cy="42676"/>
          </a:xfrm>
          <a:prstGeom prst="rect">
            <a:avLst/>
          </a:prstGeom>
        </p:spPr>
      </p:pic>
      <p:pic>
        <p:nvPicPr>
          <p:cNvPr id="56" name="Picture 55"/>
          <p:cNvPicPr>
            <a:picLocks noChangeAspect="1"/>
          </p:cNvPicPr>
          <p:nvPr/>
        </p:nvPicPr>
        <p:blipFill>
          <a:blip r:embed="rId29"/>
          <a:stretch>
            <a:fillRect/>
          </a:stretch>
        </p:blipFill>
        <p:spPr>
          <a:xfrm>
            <a:off x="297163" y="1356293"/>
            <a:ext cx="670618" cy="42676"/>
          </a:xfrm>
          <a:prstGeom prst="rect">
            <a:avLst/>
          </a:prstGeom>
        </p:spPr>
      </p:pic>
      <p:pic>
        <p:nvPicPr>
          <p:cNvPr id="57" name="Picture 56"/>
          <p:cNvPicPr>
            <a:picLocks noChangeAspect="1"/>
          </p:cNvPicPr>
          <p:nvPr/>
        </p:nvPicPr>
        <p:blipFill>
          <a:blip r:embed="rId30"/>
          <a:stretch>
            <a:fillRect/>
          </a:stretch>
        </p:blipFill>
        <p:spPr>
          <a:xfrm>
            <a:off x="306892" y="1509752"/>
            <a:ext cx="670618" cy="42676"/>
          </a:xfrm>
          <a:prstGeom prst="rect">
            <a:avLst/>
          </a:prstGeom>
        </p:spPr>
      </p:pic>
      <p:pic>
        <p:nvPicPr>
          <p:cNvPr id="3" name="Picture 2"/>
          <p:cNvPicPr>
            <a:picLocks noChangeAspect="1"/>
          </p:cNvPicPr>
          <p:nvPr/>
        </p:nvPicPr>
        <p:blipFill>
          <a:blip r:embed="rId6"/>
          <a:stretch>
            <a:fillRect/>
          </a:stretch>
        </p:blipFill>
        <p:spPr>
          <a:xfrm>
            <a:off x="4239739" y="3410710"/>
            <a:ext cx="664522" cy="36579"/>
          </a:xfrm>
          <a:prstGeom prst="rect">
            <a:avLst/>
          </a:prstGeom>
        </p:spPr>
      </p:pic>
      <p:pic>
        <p:nvPicPr>
          <p:cNvPr id="4" name="Picture 3"/>
          <p:cNvPicPr>
            <a:picLocks noChangeAspect="1"/>
          </p:cNvPicPr>
          <p:nvPr/>
        </p:nvPicPr>
        <p:blipFill>
          <a:blip r:embed="rId31"/>
          <a:stretch>
            <a:fillRect/>
          </a:stretch>
        </p:blipFill>
        <p:spPr>
          <a:xfrm>
            <a:off x="1137518" y="1322834"/>
            <a:ext cx="720514" cy="104602"/>
          </a:xfrm>
          <a:prstGeom prst="rect">
            <a:avLst/>
          </a:prstGeom>
        </p:spPr>
      </p:pic>
      <p:pic>
        <p:nvPicPr>
          <p:cNvPr id="8" name="Picture 7"/>
          <p:cNvPicPr>
            <a:picLocks noChangeAspect="1"/>
          </p:cNvPicPr>
          <p:nvPr/>
        </p:nvPicPr>
        <p:blipFill>
          <a:blip r:embed="rId32"/>
          <a:stretch>
            <a:fillRect/>
          </a:stretch>
        </p:blipFill>
        <p:spPr>
          <a:xfrm>
            <a:off x="1648701" y="1188071"/>
            <a:ext cx="6822015" cy="274344"/>
          </a:xfrm>
          <a:prstGeom prst="rect">
            <a:avLst/>
          </a:prstGeom>
        </p:spPr>
      </p:pic>
      <p:pic>
        <p:nvPicPr>
          <p:cNvPr id="45" name="Picture 44"/>
          <p:cNvPicPr>
            <a:picLocks noChangeAspect="1"/>
          </p:cNvPicPr>
          <p:nvPr/>
        </p:nvPicPr>
        <p:blipFill>
          <a:blip r:embed="rId33"/>
          <a:stretch>
            <a:fillRect/>
          </a:stretch>
        </p:blipFill>
        <p:spPr>
          <a:xfrm rot="21333075">
            <a:off x="4717166" y="993098"/>
            <a:ext cx="949157" cy="668868"/>
          </a:xfrm>
          <a:prstGeom prst="rect">
            <a:avLst/>
          </a:prstGeom>
        </p:spPr>
      </p:pic>
      <p:pic>
        <p:nvPicPr>
          <p:cNvPr id="46" name="Picture 45"/>
          <p:cNvPicPr>
            <a:picLocks noChangeAspect="1"/>
          </p:cNvPicPr>
          <p:nvPr/>
        </p:nvPicPr>
        <p:blipFill>
          <a:blip r:embed="rId33"/>
          <a:stretch>
            <a:fillRect/>
          </a:stretch>
        </p:blipFill>
        <p:spPr>
          <a:xfrm rot="21060806">
            <a:off x="6772159" y="934124"/>
            <a:ext cx="908383" cy="640135"/>
          </a:xfrm>
          <a:prstGeom prst="rect">
            <a:avLst/>
          </a:prstGeom>
        </p:spPr>
      </p:pic>
      <p:pic>
        <p:nvPicPr>
          <p:cNvPr id="52" name="Picture 51"/>
          <p:cNvPicPr>
            <a:picLocks noChangeAspect="1"/>
          </p:cNvPicPr>
          <p:nvPr/>
        </p:nvPicPr>
        <p:blipFill>
          <a:blip r:embed="rId34"/>
          <a:stretch>
            <a:fillRect/>
          </a:stretch>
        </p:blipFill>
        <p:spPr>
          <a:xfrm rot="207264">
            <a:off x="2950469" y="947897"/>
            <a:ext cx="999831" cy="749873"/>
          </a:xfrm>
          <a:prstGeom prst="rect">
            <a:avLst/>
          </a:prstGeom>
        </p:spPr>
      </p:pic>
    </p:spTree>
    <p:extLst>
      <p:ext uri="{BB962C8B-B14F-4D97-AF65-F5344CB8AC3E}">
        <p14:creationId xmlns:p14="http://schemas.microsoft.com/office/powerpoint/2010/main" val="358020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National Statistics</a:t>
            </a:r>
          </a:p>
        </p:txBody>
      </p:sp>
      <p:sp>
        <p:nvSpPr>
          <p:cNvPr id="7" name="TextBox 6"/>
          <p:cNvSpPr txBox="1"/>
          <p:nvPr/>
        </p:nvSpPr>
        <p:spPr>
          <a:xfrm>
            <a:off x="533400" y="5791200"/>
            <a:ext cx="1925207" cy="276999"/>
          </a:xfrm>
          <a:prstGeom prst="rect">
            <a:avLst/>
          </a:prstGeom>
          <a:noFill/>
        </p:spPr>
        <p:txBody>
          <a:bodyPr wrap="none" rtlCol="0">
            <a:spAutoFit/>
          </a:bodyPr>
          <a:lstStyle/>
          <a:p>
            <a:r>
              <a:rPr lang="en-US" sz="1200" dirty="0"/>
              <a:t>Data current as of 1/1/2018</a:t>
            </a:r>
          </a:p>
        </p:txBody>
      </p:sp>
      <p:sp>
        <p:nvSpPr>
          <p:cNvPr id="8" name="TextBox 7"/>
          <p:cNvSpPr txBox="1"/>
          <p:nvPr/>
        </p:nvSpPr>
        <p:spPr>
          <a:xfrm>
            <a:off x="533400" y="1343318"/>
            <a:ext cx="3807453" cy="369332"/>
          </a:xfrm>
          <a:prstGeom prst="rect">
            <a:avLst/>
          </a:prstGeom>
          <a:noFill/>
        </p:spPr>
        <p:txBody>
          <a:bodyPr wrap="none" rtlCol="0">
            <a:spAutoFit/>
          </a:bodyPr>
          <a:lstStyle/>
          <a:p>
            <a:r>
              <a:rPr lang="en-US" b="1" dirty="0"/>
              <a:t>Total Runway Incursions by Fiscal Year</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05000"/>
            <a:ext cx="8580749" cy="3253364"/>
          </a:xfrm>
          <a:prstGeom prst="rect">
            <a:avLst/>
          </a:prstGeom>
          <a:ln>
            <a:solidFill>
              <a:schemeClr val="tx1"/>
            </a:solidFill>
          </a:ln>
        </p:spPr>
      </p:pic>
    </p:spTree>
    <p:extLst>
      <p:ext uri="{BB962C8B-B14F-4D97-AF65-F5344CB8AC3E}">
        <p14:creationId xmlns:p14="http://schemas.microsoft.com/office/powerpoint/2010/main" val="176091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National Statistics</a:t>
            </a:r>
          </a:p>
        </p:txBody>
      </p:sp>
      <p:sp>
        <p:nvSpPr>
          <p:cNvPr id="9" name="TextBox 8"/>
          <p:cNvSpPr txBox="1"/>
          <p:nvPr/>
        </p:nvSpPr>
        <p:spPr>
          <a:xfrm>
            <a:off x="533400" y="1343318"/>
            <a:ext cx="4979248" cy="369332"/>
          </a:xfrm>
          <a:prstGeom prst="rect">
            <a:avLst/>
          </a:prstGeom>
          <a:noFill/>
        </p:spPr>
        <p:txBody>
          <a:bodyPr wrap="none" rtlCol="0">
            <a:spAutoFit/>
          </a:bodyPr>
          <a:lstStyle/>
          <a:p>
            <a:r>
              <a:rPr lang="en-US" b="1" dirty="0"/>
              <a:t>Category A and B Runway Incursions by Fiscal Year</a:t>
            </a:r>
          </a:p>
        </p:txBody>
      </p:sp>
      <p:sp>
        <p:nvSpPr>
          <p:cNvPr id="10" name="TextBox 9"/>
          <p:cNvSpPr txBox="1"/>
          <p:nvPr/>
        </p:nvSpPr>
        <p:spPr>
          <a:xfrm>
            <a:off x="533400" y="5523037"/>
            <a:ext cx="1925207" cy="276999"/>
          </a:xfrm>
          <a:prstGeom prst="rect">
            <a:avLst/>
          </a:prstGeom>
          <a:noFill/>
        </p:spPr>
        <p:txBody>
          <a:bodyPr wrap="none" rtlCol="0">
            <a:spAutoFit/>
          </a:bodyPr>
          <a:lstStyle/>
          <a:p>
            <a:r>
              <a:rPr lang="en-US" sz="1200" dirty="0"/>
              <a:t>Data current as of 1/1/2018</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14600"/>
            <a:ext cx="8579616" cy="2209800"/>
          </a:xfrm>
          <a:prstGeom prst="rect">
            <a:avLst/>
          </a:prstGeom>
          <a:ln>
            <a:solidFill>
              <a:schemeClr val="tx1"/>
            </a:solidFill>
          </a:ln>
        </p:spPr>
      </p:pic>
    </p:spTree>
    <p:extLst>
      <p:ext uri="{BB962C8B-B14F-4D97-AF65-F5344CB8AC3E}">
        <p14:creationId xmlns:p14="http://schemas.microsoft.com/office/powerpoint/2010/main" val="3744631807"/>
      </p:ext>
    </p:extLst>
  </p:cSld>
  <p:clrMapOvr>
    <a:masterClrMapping/>
  </p:clrMapOvr>
</p:sld>
</file>

<file path=ppt/theme/theme1.xml><?xml version="1.0" encoding="utf-8"?>
<a:theme xmlns:a="http://schemas.openxmlformats.org/drawingml/2006/main" name="AJI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JI 2018" id="{8ABABD86-3EBB-407C-86BE-4E2442D08B5F}" vid="{E2FAB7DB-D1D4-4768-BCE9-DEF836C329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4993278D22004BB50B0AB9F3F7A783" ma:contentTypeVersion="2" ma:contentTypeDescription="Create a new document." ma:contentTypeScope="" ma:versionID="84eade495f9e2861256ee0684e5f8629">
  <xsd:schema xmlns:xsd="http://www.w3.org/2001/XMLSchema" xmlns:xs="http://www.w3.org/2001/XMLSchema" xmlns:p="http://schemas.microsoft.com/office/2006/metadata/properties" targetNamespace="http://schemas.microsoft.com/office/2006/metadata/properties" ma:root="true" ma:fieldsID="26e4863383729cb444416dcdc8f5e0b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2B86A8-13DF-4F2E-AD69-D3DEFFD44D77}">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12819C-70C9-4B67-A0FB-CADB6A1BF2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17E9F94-3C22-4414-9E35-34169677A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AJI 2018</Template>
  <TotalTime>11390</TotalTime>
  <Words>3425</Words>
  <Application>Microsoft Office PowerPoint</Application>
  <PresentationFormat>On-screen Show (4:3)</PresentationFormat>
  <Paragraphs>300</Paragraphs>
  <Slides>42</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Aharoni</vt:lpstr>
      <vt:lpstr>Arial</vt:lpstr>
      <vt:lpstr>Arial Black</vt:lpstr>
      <vt:lpstr>Calibri</vt:lpstr>
      <vt:lpstr>Cambria</vt:lpstr>
      <vt:lpstr>Franklin Gothic Book</vt:lpstr>
      <vt:lpstr>Times New Roman</vt:lpstr>
      <vt:lpstr>AJI 2018</vt:lpstr>
      <vt:lpstr>FY2018 Runway Safety Action Team (RSAT)</vt:lpstr>
      <vt:lpstr>Introduction</vt:lpstr>
      <vt:lpstr>Agenda</vt:lpstr>
      <vt:lpstr>RSAT Process Overview</vt:lpstr>
      <vt:lpstr>Definitions</vt:lpstr>
      <vt:lpstr>Definitions </vt:lpstr>
      <vt:lpstr>Definitions - Severity Category </vt:lpstr>
      <vt:lpstr>National Statistics</vt:lpstr>
      <vt:lpstr>National Statistics</vt:lpstr>
      <vt:lpstr>Communications</vt:lpstr>
      <vt:lpstr>Communications</vt:lpstr>
      <vt:lpstr>Close the Loop</vt:lpstr>
      <vt:lpstr>Communication Best Practices</vt:lpstr>
      <vt:lpstr>Wrong Surface Landings</vt:lpstr>
      <vt:lpstr>Wrong Surface Landings</vt:lpstr>
      <vt:lpstr>Pilot Expectation Bias</vt:lpstr>
      <vt:lpstr>Wrong Surface Mitigations </vt:lpstr>
      <vt:lpstr>Flyover Events</vt:lpstr>
      <vt:lpstr>Flyover Risk Mitigations</vt:lpstr>
      <vt:lpstr>Runway Excursions</vt:lpstr>
      <vt:lpstr>Runway Excursions</vt:lpstr>
      <vt:lpstr>Local Discussion Topics</vt:lpstr>
      <vt:lpstr>Local Incidents</vt:lpstr>
      <vt:lpstr>Action Item Review</vt:lpstr>
      <vt:lpstr>Geometry</vt:lpstr>
      <vt:lpstr>Hot Spots</vt:lpstr>
      <vt:lpstr>Hot Spots</vt:lpstr>
      <vt:lpstr>Hot Spots</vt:lpstr>
      <vt:lpstr>Hot Spots</vt:lpstr>
      <vt:lpstr>Hot Spots</vt:lpstr>
      <vt:lpstr>Construction</vt:lpstr>
      <vt:lpstr>Surface Safety Issues</vt:lpstr>
      <vt:lpstr>Weather</vt:lpstr>
      <vt:lpstr>Vehicle Operations </vt:lpstr>
      <vt:lpstr>Wildlife </vt:lpstr>
      <vt:lpstr>Letters of Agreement (LOAs)</vt:lpstr>
      <vt:lpstr>Special Events</vt:lpstr>
      <vt:lpstr>Feedback</vt:lpstr>
      <vt:lpstr>Best Practices</vt:lpstr>
      <vt:lpstr>Best Practices</vt:lpstr>
      <vt:lpstr>New Action Items</vt:lpstr>
      <vt:lpstr>Adjourn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Runway Safety Action Team (RSAT)</dc:title>
  <dc:creator>Walter, Cheri L (FAA)</dc:creator>
  <cp:lastModifiedBy>ron berinstein</cp:lastModifiedBy>
  <cp:revision>196</cp:revision>
  <cp:lastPrinted>2017-09-13T21:26:19Z</cp:lastPrinted>
  <dcterms:created xsi:type="dcterms:W3CDTF">2016-09-29T12:50:19Z</dcterms:created>
  <dcterms:modified xsi:type="dcterms:W3CDTF">2018-06-25T23:28:16Z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0x010100624993278D22004BB50B0AB9F3F7A783</vt:lpwstr>
  </property>
</Properties>
</file>